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20"/>
  </p:notesMasterIdLst>
  <p:handoutMasterIdLst>
    <p:handoutMasterId r:id="rId21"/>
  </p:handoutMasterIdLst>
  <p:sldIdLst>
    <p:sldId id="326" r:id="rId2"/>
    <p:sldId id="329" r:id="rId3"/>
    <p:sldId id="354" r:id="rId4"/>
    <p:sldId id="328" r:id="rId5"/>
    <p:sldId id="353" r:id="rId6"/>
    <p:sldId id="336" r:id="rId7"/>
    <p:sldId id="342" r:id="rId8"/>
    <p:sldId id="337" r:id="rId9"/>
    <p:sldId id="338" r:id="rId10"/>
    <p:sldId id="339" r:id="rId11"/>
    <p:sldId id="341" r:id="rId12"/>
    <p:sldId id="343" r:id="rId13"/>
    <p:sldId id="345" r:id="rId14"/>
    <p:sldId id="348" r:id="rId15"/>
    <p:sldId id="349" r:id="rId16"/>
    <p:sldId id="355" r:id="rId17"/>
    <p:sldId id="356" r:id="rId18"/>
    <p:sldId id="350" r:id="rId1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PARCOURSUP" id="{0B896E98-F45E-4768-8620-EDDF394BE181}">
          <p14:sldIdLst>
            <p14:sldId id="326"/>
            <p14:sldId id="329"/>
            <p14:sldId id="354"/>
            <p14:sldId id="328"/>
            <p14:sldId id="353"/>
            <p14:sldId id="336"/>
            <p14:sldId id="342"/>
            <p14:sldId id="337"/>
            <p14:sldId id="338"/>
            <p14:sldId id="339"/>
            <p14:sldId id="341"/>
            <p14:sldId id="343"/>
            <p14:sldId id="345"/>
            <p14:sldId id="348"/>
            <p14:sldId id="349"/>
            <p14:sldId id="355"/>
            <p14:sldId id="356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UDA SAID" initials="HS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076"/>
    <a:srgbClr val="EC1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4343" autoAdjust="0"/>
  </p:normalViewPr>
  <p:slideViewPr>
    <p:cSldViewPr showGuides="1">
      <p:cViewPr varScale="1">
        <p:scale>
          <a:sx n="93" d="100"/>
          <a:sy n="93" d="100"/>
        </p:scale>
        <p:origin x="726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outlineViewPr>
    <p:cViewPr>
      <p:scale>
        <a:sx n="33" d="100"/>
        <a:sy n="33" d="100"/>
      </p:scale>
      <p:origin x="0" y="-24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44"/>
    </p:cViewPr>
  </p:sorterViewPr>
  <p:notesViewPr>
    <p:cSldViewPr>
      <p:cViewPr varScale="1">
        <p:scale>
          <a:sx n="127" d="100"/>
          <a:sy n="127" d="100"/>
        </p:scale>
        <p:origin x="54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9D897012-7FF6-704A-9088-93ACEFB220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BBEEC68-1116-A24A-AD79-7B70DE510B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C479D-4687-E740-9789-857CF0267E23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A513078-4837-CD44-8134-B2F5EC620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3167E4C-36F1-A146-B373-CD678EBB6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0D87D-3887-3549-A415-10DFF9EDA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13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14/12/2020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5329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75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0D324E6-168B-49CF-88F7-1B95819E3F9B}" type="datetime1">
              <a:rPr lang="fr-FR" smtClean="0"/>
              <a:t>14/12/2020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9" y="0"/>
            <a:ext cx="9160828" cy="515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28" y="5358"/>
            <a:ext cx="9160828" cy="5152965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99BD388D-CA1A-43B3-B616-228F45499086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1AC6AEF6-2A43-4047-9D71-A77265B28DC8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xmlns="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915566"/>
            <a:ext cx="8442808" cy="367240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915566"/>
            <a:ext cx="7560840" cy="3672408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xmlns="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B53243DC-22D4-4063-968D-3E7B7EEAF735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xmlns="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xmlns="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EFA0773D-3F28-40F9-B9EA-54498D76AC91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xmlns="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xmlns="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fld id="{5364400D-1A9E-42A8-8CBD-868B8972336F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xmlns="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3357" y="0"/>
            <a:ext cx="9160828" cy="515296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xmlns="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/>
            <a:fld id="{B1AB8E14-653C-46DD-A140-9578717F7257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xmlns="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B797-4000-4B51-A6CA-D02C704D76FC}" type="datetime1">
              <a:rPr lang="fr-FR" smtClean="0"/>
              <a:t>14/12/2020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447614"/>
          </a:xfrm>
        </p:spPr>
        <p:txBody>
          <a:bodyPr/>
          <a:lstStyle/>
          <a:p>
            <a:r>
              <a:rPr lang="fr-FR" sz="2400" dirty="0"/>
              <a:t>LES VŒUX MULTIPLES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51520" y="1275606"/>
            <a:ext cx="8424000" cy="3507894"/>
          </a:xfrm>
        </p:spPr>
        <p:txBody>
          <a:bodyPr/>
          <a:lstStyle/>
          <a:p>
            <a:endParaRPr lang="fr-FR" sz="1400" b="1" dirty="0" smtClean="0">
              <a:solidFill>
                <a:srgbClr val="3D566E"/>
              </a:solidFill>
              <a:latin typeface="Calibri"/>
            </a:endParaRPr>
          </a:p>
          <a:p>
            <a:r>
              <a:rPr lang="fr-FR" sz="1800" b="1" dirty="0" smtClean="0">
                <a:solidFill>
                  <a:srgbClr val="3D566E"/>
                </a:solidFill>
              </a:rPr>
              <a:t>Les formations dont </a:t>
            </a:r>
            <a:r>
              <a:rPr lang="fr-FR" sz="1800" b="1" u="sng" dirty="0" smtClean="0">
                <a:solidFill>
                  <a:srgbClr val="3D566E"/>
                </a:solidFill>
              </a:rPr>
              <a:t>le nombre de sous-vœux est limité à 10 par vœu multiple (dans la limite de 20 sous-vœux au total) </a:t>
            </a:r>
            <a:r>
              <a:rPr lang="fr-FR" sz="1800" b="1" dirty="0" smtClean="0">
                <a:solidFill>
                  <a:srgbClr val="3D566E"/>
                </a:solidFill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3D566E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rgbClr val="F28E65"/>
                </a:solidFill>
              </a:rPr>
              <a:t>Les BTS et les BUT </a:t>
            </a:r>
            <a:r>
              <a:rPr lang="fr-FR" sz="1700" dirty="0" smtClean="0">
                <a:solidFill>
                  <a:srgbClr val="3D566E"/>
                </a:solidFill>
              </a:rPr>
              <a:t>regroupés </a:t>
            </a:r>
            <a:r>
              <a:rPr lang="fr-FR" sz="1700" dirty="0">
                <a:solidFill>
                  <a:srgbClr val="3D566E"/>
                </a:solidFill>
              </a:rPr>
              <a:t>par </a:t>
            </a:r>
            <a:r>
              <a:rPr lang="fr-FR" sz="1700" b="1" dirty="0" smtClean="0">
                <a:solidFill>
                  <a:srgbClr val="F28E65"/>
                </a:solidFill>
              </a:rPr>
              <a:t>spécialité à l’échelle nationale</a:t>
            </a:r>
            <a:endParaRPr lang="fr-FR" sz="1700" dirty="0">
              <a:solidFill>
                <a:srgbClr val="3D566E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 b="1" dirty="0" smtClean="0">
                <a:solidFill>
                  <a:srgbClr val="F28E65"/>
                </a:solidFill>
              </a:rPr>
              <a:t>Les </a:t>
            </a:r>
            <a:r>
              <a:rPr lang="fr-FR" sz="1700" b="1" dirty="0">
                <a:solidFill>
                  <a:srgbClr val="F28E65"/>
                </a:solidFill>
              </a:rPr>
              <a:t>DN MADE </a:t>
            </a:r>
            <a:r>
              <a:rPr lang="fr-FR" sz="1700" dirty="0">
                <a:solidFill>
                  <a:srgbClr val="3D566E"/>
                </a:solidFill>
              </a:rPr>
              <a:t>regroupés par </a:t>
            </a:r>
            <a:r>
              <a:rPr lang="fr-FR" sz="1700" b="1" dirty="0" smtClean="0">
                <a:solidFill>
                  <a:srgbClr val="F28E65"/>
                </a:solidFill>
              </a:rPr>
              <a:t>mention </a:t>
            </a:r>
            <a:r>
              <a:rPr lang="fr-FR" sz="1700" b="1" dirty="0">
                <a:solidFill>
                  <a:srgbClr val="F28E65"/>
                </a:solidFill>
              </a:rPr>
              <a:t>à l’échelle nationale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rgbClr val="F28E65"/>
                </a:solidFill>
              </a:rPr>
              <a:t>Les DCG</a:t>
            </a:r>
            <a:r>
              <a:rPr lang="fr-FR" sz="1700" dirty="0">
                <a:solidFill>
                  <a:srgbClr val="F28E65"/>
                </a:solidFill>
              </a:rPr>
              <a:t> </a:t>
            </a:r>
            <a:r>
              <a:rPr lang="fr-FR" sz="1700" dirty="0">
                <a:solidFill>
                  <a:srgbClr val="3D566E"/>
                </a:solidFill>
              </a:rPr>
              <a:t>(diplôme de comptabilité et de gestion) </a:t>
            </a:r>
            <a:r>
              <a:rPr lang="fr-FR" sz="1700" dirty="0" smtClean="0">
                <a:solidFill>
                  <a:srgbClr val="3D566E"/>
                </a:solidFill>
              </a:rPr>
              <a:t>regroupés </a:t>
            </a:r>
            <a:r>
              <a:rPr lang="fr-FR" sz="1700" dirty="0">
                <a:solidFill>
                  <a:srgbClr val="3D566E"/>
                </a:solidFill>
              </a:rPr>
              <a:t>à </a:t>
            </a:r>
            <a:r>
              <a:rPr lang="fr-FR" sz="1700" b="1" dirty="0">
                <a:solidFill>
                  <a:srgbClr val="F28E65"/>
                </a:solidFill>
              </a:rPr>
              <a:t>l’échelle nationale.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 b="1" dirty="0">
                <a:solidFill>
                  <a:srgbClr val="F28E65"/>
                </a:solidFill>
              </a:rPr>
              <a:t>Les </a:t>
            </a:r>
            <a:r>
              <a:rPr lang="fr-FR" sz="1700" b="1" dirty="0" smtClean="0">
                <a:solidFill>
                  <a:srgbClr val="F28E65"/>
                </a:solidFill>
              </a:rPr>
              <a:t>classes prépas </a:t>
            </a:r>
            <a:r>
              <a:rPr lang="fr-FR" sz="1700" dirty="0" smtClean="0">
                <a:solidFill>
                  <a:srgbClr val="3D566E"/>
                </a:solidFill>
              </a:rPr>
              <a:t>regroupées </a:t>
            </a:r>
            <a:r>
              <a:rPr lang="fr-FR" sz="1700" b="1" dirty="0">
                <a:solidFill>
                  <a:srgbClr val="F28E65"/>
                </a:solidFill>
              </a:rPr>
              <a:t>par voie à l’échelle nationale.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b="1" dirty="0" smtClean="0">
              <a:solidFill>
                <a:srgbClr val="F28E65"/>
              </a:solidFill>
              <a:latin typeface="Calibri"/>
            </a:endParaRPr>
          </a:p>
          <a:p>
            <a:r>
              <a:rPr lang="fr-FR" sz="1400" b="1" dirty="0" smtClean="0">
                <a:solidFill>
                  <a:srgbClr val="F28E65"/>
                </a:solidFill>
                <a:latin typeface="Calibri"/>
              </a:rPr>
              <a:t>                                 </a:t>
            </a:r>
          </a:p>
          <a:p>
            <a:endParaRPr lang="fr-FR" sz="1400" b="1" dirty="0">
              <a:solidFill>
                <a:srgbClr val="F28E65"/>
              </a:solidFill>
              <a:latin typeface="Calibri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A22F003-EED6-45F3-9684-AF4C688BFAA3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299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771550"/>
            <a:ext cx="8424000" cy="720000"/>
          </a:xfrm>
        </p:spPr>
        <p:txBody>
          <a:bodyPr/>
          <a:lstStyle/>
          <a:p>
            <a:r>
              <a:rPr lang="fr-FR" sz="2400" dirty="0" smtClean="0"/>
              <a:t>LES VŒUX MULTIPLES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9999" y="1131590"/>
            <a:ext cx="8424000" cy="3651910"/>
          </a:xfrm>
        </p:spPr>
        <p:txBody>
          <a:bodyPr/>
          <a:lstStyle/>
          <a:p>
            <a:pPr lvl="0"/>
            <a:r>
              <a:rPr lang="fr-FR" sz="2000" b="1" dirty="0">
                <a:solidFill>
                  <a:srgbClr val="3D566E"/>
                </a:solidFill>
                <a:latin typeface="Calibri"/>
              </a:rPr>
              <a:t>Les formations </a:t>
            </a:r>
            <a:r>
              <a:rPr lang="fr-FR" sz="2000" b="1" dirty="0" smtClean="0">
                <a:solidFill>
                  <a:srgbClr val="3D566E"/>
                </a:solidFill>
                <a:latin typeface="Calibri"/>
              </a:rPr>
              <a:t>dont </a:t>
            </a:r>
            <a:r>
              <a:rPr lang="fr-FR" sz="2000" b="1" u="sng" dirty="0">
                <a:solidFill>
                  <a:srgbClr val="3D566E"/>
                </a:solidFill>
                <a:latin typeface="Calibri"/>
              </a:rPr>
              <a:t>le nombre de sous-vœux </a:t>
            </a:r>
            <a:r>
              <a:rPr lang="fr-FR" sz="2000" b="1" u="sng" dirty="0" smtClean="0">
                <a:solidFill>
                  <a:srgbClr val="3D566E"/>
                </a:solidFill>
                <a:latin typeface="Calibri"/>
              </a:rPr>
              <a:t>n’est pas limité: </a:t>
            </a:r>
            <a:endParaRPr lang="fr-FR" sz="2000" b="1" u="sng" dirty="0">
              <a:solidFill>
                <a:srgbClr val="F28E65"/>
              </a:solidFill>
              <a:latin typeface="Calibri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28E65"/>
                </a:solidFill>
              </a:rPr>
              <a:t>Les </a:t>
            </a:r>
            <a:r>
              <a:rPr lang="fr-FR" sz="1600" b="1" dirty="0">
                <a:solidFill>
                  <a:srgbClr val="F28E65"/>
                </a:solidFill>
              </a:rPr>
              <a:t>IFSI </a:t>
            </a:r>
            <a:r>
              <a:rPr lang="fr-FR" sz="1600" dirty="0">
                <a:solidFill>
                  <a:srgbClr val="3D566E"/>
                </a:solidFill>
              </a:rPr>
              <a:t>(Instituts de Formation en Soins Infirmiers) et </a:t>
            </a:r>
            <a:r>
              <a:rPr lang="fr-FR" sz="1600" b="1" dirty="0">
                <a:solidFill>
                  <a:srgbClr val="F28E65"/>
                </a:solidFill>
              </a:rPr>
              <a:t>les instituts d'orthophonie, orthoptie et audioprothèse </a:t>
            </a:r>
            <a:r>
              <a:rPr lang="fr-FR" sz="1600" dirty="0">
                <a:solidFill>
                  <a:srgbClr val="3D566E"/>
                </a:solidFill>
              </a:rPr>
              <a:t>regroupés à </a:t>
            </a:r>
            <a:r>
              <a:rPr lang="fr-FR" sz="1600" b="1" dirty="0">
                <a:solidFill>
                  <a:srgbClr val="F28E65"/>
                </a:solidFill>
              </a:rPr>
              <a:t>l’échelle </a:t>
            </a:r>
            <a:r>
              <a:rPr lang="fr-FR" sz="1600" b="1" dirty="0" smtClean="0">
                <a:solidFill>
                  <a:srgbClr val="F28E65"/>
                </a:solidFill>
              </a:rPr>
              <a:t>territoriale</a:t>
            </a:r>
            <a:r>
              <a:rPr lang="fr-FR" sz="1600" dirty="0" smtClean="0">
                <a:solidFill>
                  <a:srgbClr val="3D566E"/>
                </a:solidFill>
              </a:rPr>
              <a:t>. A </a:t>
            </a:r>
            <a:r>
              <a:rPr lang="fr-FR" sz="1600" dirty="0">
                <a:solidFill>
                  <a:srgbClr val="3D566E"/>
                </a:solidFill>
              </a:rPr>
              <a:t>noter </a:t>
            </a:r>
            <a:r>
              <a:rPr lang="fr-FR" sz="1600" b="1" dirty="0">
                <a:solidFill>
                  <a:srgbClr val="3D566E"/>
                </a:solidFill>
              </a:rPr>
              <a:t>: </a:t>
            </a:r>
            <a:r>
              <a:rPr lang="fr-FR" sz="1600" b="1" dirty="0">
                <a:solidFill>
                  <a:srgbClr val="F28E65"/>
                </a:solidFill>
              </a:rPr>
              <a:t>limitation de 5 vœux </a:t>
            </a:r>
            <a:r>
              <a:rPr lang="fr-FR" sz="1600" b="1" dirty="0" smtClean="0">
                <a:solidFill>
                  <a:srgbClr val="F28E65"/>
                </a:solidFill>
              </a:rPr>
              <a:t>multiples maximum par filière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28E65"/>
                </a:solidFill>
              </a:rPr>
              <a:t>Les </a:t>
            </a:r>
            <a:r>
              <a:rPr lang="fr-FR" sz="1600" b="1" dirty="0">
                <a:solidFill>
                  <a:srgbClr val="F28E65"/>
                </a:solidFill>
              </a:rPr>
              <a:t>EFTS </a:t>
            </a:r>
            <a:r>
              <a:rPr lang="fr-FR" sz="1600" dirty="0"/>
              <a:t>(Etablissements de Formation en Travail Social) </a:t>
            </a:r>
            <a:r>
              <a:rPr lang="fr-FR" sz="1600" dirty="0">
                <a:solidFill>
                  <a:srgbClr val="3D566E"/>
                </a:solidFill>
              </a:rPr>
              <a:t>regroupés par </a:t>
            </a:r>
            <a:r>
              <a:rPr lang="fr-FR" sz="1600" b="1" dirty="0">
                <a:solidFill>
                  <a:srgbClr val="F28E65"/>
                </a:solidFill>
              </a:rPr>
              <a:t>diplôme d’Etat à l’échelle nationale</a:t>
            </a:r>
            <a:r>
              <a:rPr lang="fr-FR" sz="1600" dirty="0">
                <a:solidFill>
                  <a:srgbClr val="3D566E"/>
                </a:solidFill>
              </a:rPr>
              <a:t>. </a:t>
            </a:r>
            <a:endParaRPr lang="fr-FR" sz="1600" dirty="0" smtClean="0">
              <a:solidFill>
                <a:srgbClr val="3D566E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28E65"/>
                </a:solidFill>
              </a:rPr>
              <a:t>Les </a:t>
            </a:r>
            <a:r>
              <a:rPr lang="fr-FR" sz="1600" b="1" dirty="0">
                <a:solidFill>
                  <a:srgbClr val="F28E65"/>
                </a:solidFill>
              </a:rPr>
              <a:t>écoles d'ingénieurs et de commerce/management </a:t>
            </a:r>
            <a:r>
              <a:rPr lang="fr-FR" sz="1600" dirty="0">
                <a:solidFill>
                  <a:srgbClr val="3D566E"/>
                </a:solidFill>
              </a:rPr>
              <a:t>regroupées </a:t>
            </a:r>
            <a:r>
              <a:rPr lang="fr-FR" sz="1600" b="1" dirty="0">
                <a:solidFill>
                  <a:srgbClr val="F28E65"/>
                </a:solidFill>
              </a:rPr>
              <a:t>en réseau </a:t>
            </a:r>
            <a:r>
              <a:rPr lang="fr-FR" sz="1600" dirty="0">
                <a:solidFill>
                  <a:srgbClr val="3D566E"/>
                </a:solidFill>
              </a:rPr>
              <a:t>et qui </a:t>
            </a:r>
            <a:r>
              <a:rPr lang="fr-FR" sz="1600" b="1" dirty="0">
                <a:solidFill>
                  <a:srgbClr val="F28E65"/>
                </a:solidFill>
              </a:rPr>
              <a:t>recrutent sur concours commun.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Le réseau des Sciences Po / IEP </a:t>
            </a:r>
            <a:r>
              <a:rPr lang="fr-FR" sz="1600" dirty="0">
                <a:solidFill>
                  <a:srgbClr val="3D566E"/>
                </a:solidFill>
              </a:rPr>
              <a:t>(Aix, Lille, Lyon, Rennes, Saint-Germain-en-Laye, Strasbourg et Toulouse)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28E65"/>
                </a:solidFill>
              </a:rPr>
              <a:t>Les parcours spécifiques "accès santé" (PASS) en Ile-de-France </a:t>
            </a:r>
            <a:r>
              <a:rPr lang="fr-FR" sz="1600" dirty="0">
                <a:solidFill>
                  <a:srgbClr val="3D566E"/>
                </a:solidFill>
              </a:rPr>
              <a:t>regroupés à l’échelle régionale.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28E65"/>
                </a:solidFill>
              </a:rPr>
              <a:t>Le concours </a:t>
            </a:r>
            <a:r>
              <a:rPr lang="fr-FR" sz="1600" b="1" dirty="0">
                <a:solidFill>
                  <a:srgbClr val="F28E65"/>
                </a:solidFill>
              </a:rPr>
              <a:t>commun des écoles vétérinaires </a:t>
            </a:r>
            <a:r>
              <a:rPr lang="fr-FR" sz="1400" b="1" dirty="0">
                <a:solidFill>
                  <a:srgbClr val="F28E65"/>
                </a:solidFill>
              </a:rPr>
              <a:t>   </a:t>
            </a:r>
          </a:p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521A3BE-C548-465D-8389-3DBCA6A75667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73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9872" y="267494"/>
            <a:ext cx="4284009" cy="447614"/>
          </a:xfrm>
        </p:spPr>
        <p:txBody>
          <a:bodyPr/>
          <a:lstStyle/>
          <a:p>
            <a:pPr algn="ctr"/>
            <a:r>
              <a:rPr lang="fr-FR" sz="2400" dirty="0" smtClean="0"/>
              <a:t>CONFIRMER SES VOEUX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69124" y="1452218"/>
            <a:ext cx="8424000" cy="3291870"/>
          </a:xfrm>
        </p:spPr>
        <p:txBody>
          <a:bodyPr/>
          <a:lstStyle/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sz="2000" b="1" dirty="0" smtClean="0">
              <a:solidFill>
                <a:srgbClr val="F28E65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sz="2000" b="1" dirty="0">
              <a:solidFill>
                <a:srgbClr val="F28E65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sz="2000" b="1" dirty="0" smtClean="0">
              <a:solidFill>
                <a:srgbClr val="F28E65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fr-FR" sz="2000" b="1" dirty="0" smtClean="0">
                <a:solidFill>
                  <a:srgbClr val="F28E65"/>
                </a:solidFill>
              </a:rPr>
              <a:t>Compléter le </a:t>
            </a:r>
            <a:r>
              <a:rPr lang="fr-FR" sz="2000" b="1" dirty="0">
                <a:solidFill>
                  <a:srgbClr val="F28E65"/>
                </a:solidFill>
              </a:rPr>
              <a:t>dossier : </a:t>
            </a:r>
            <a:r>
              <a:rPr lang="fr-FR" sz="2000" dirty="0">
                <a:solidFill>
                  <a:srgbClr val="3D566E"/>
                </a:solidFill>
              </a:rPr>
              <a:t>saisie du projet de formation motivé pour chaque vœu formulé, de la rubrique « préférence et autres projets » et </a:t>
            </a:r>
            <a:r>
              <a:rPr lang="fr-FR" sz="2000" dirty="0" smtClean="0">
                <a:solidFill>
                  <a:srgbClr val="3D566E"/>
                </a:solidFill>
              </a:rPr>
              <a:t>dépôt des </a:t>
            </a:r>
            <a:r>
              <a:rPr lang="fr-FR" sz="2000" dirty="0">
                <a:solidFill>
                  <a:srgbClr val="3D566E"/>
                </a:solidFill>
              </a:rPr>
              <a:t>éventuelles pièces complémentaires demandées par certaines formations </a:t>
            </a:r>
            <a:endParaRPr lang="fr-FR" sz="2000" dirty="0" smtClean="0">
              <a:solidFill>
                <a:srgbClr val="3D566E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sz="2000" dirty="0">
              <a:solidFill>
                <a:srgbClr val="3D566E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fr-FR" sz="2000" b="1" dirty="0">
                <a:solidFill>
                  <a:srgbClr val="F28E65"/>
                </a:solidFill>
              </a:rPr>
              <a:t>et ne pas oublier de Confirmer!</a:t>
            </a:r>
          </a:p>
          <a:p>
            <a:endParaRPr lang="fr-FR" sz="9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128956D-5C04-4D4C-AE31-04D3D6BBF6E4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69124" y="956045"/>
            <a:ext cx="8604000" cy="920546"/>
          </a:xfrm>
          <a:prstGeom prst="roundRect">
            <a:avLst/>
          </a:prstGeom>
          <a:solidFill>
            <a:srgbClr val="3D566E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 smtClean="0">
                <a:solidFill>
                  <a:schemeClr val="bg1"/>
                </a:solidFill>
              </a:rPr>
              <a:t>CONFIRMATION de chacun des vœux avant </a:t>
            </a:r>
            <a:r>
              <a:rPr lang="fr-FR" sz="2000" b="1" dirty="0">
                <a:solidFill>
                  <a:schemeClr val="bg1"/>
                </a:solidFill>
              </a:rPr>
              <a:t>le </a:t>
            </a:r>
            <a:r>
              <a:rPr lang="fr-FR" sz="2000" b="1" dirty="0" smtClean="0">
                <a:solidFill>
                  <a:schemeClr val="bg1"/>
                </a:solidFill>
              </a:rPr>
              <a:t>8 avril 2020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8" y="900000"/>
            <a:ext cx="8784001" cy="447614"/>
          </a:xfrm>
        </p:spPr>
        <p:txBody>
          <a:bodyPr/>
          <a:lstStyle/>
          <a:p>
            <a:r>
              <a:rPr lang="fr-FR" sz="2400" dirty="0" smtClean="0"/>
              <a:t>LES ELEMENTS DU DOSSIER TRANSMIS A CHAQUE FORMATION</a:t>
            </a: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359999" y="1678524"/>
            <a:ext cx="3707945" cy="2947500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rgbClr val="F28E65"/>
                </a:solidFill>
              </a:rPr>
              <a:t>le projet de formation motivé</a:t>
            </a: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 smtClean="0">
                <a:solidFill>
                  <a:srgbClr val="F28E65"/>
                </a:solidFill>
              </a:rPr>
              <a:t>les </a:t>
            </a:r>
            <a:r>
              <a:rPr lang="fr-FR" sz="2000" b="1" dirty="0">
                <a:solidFill>
                  <a:srgbClr val="F28E65"/>
                </a:solidFill>
              </a:rPr>
              <a:t>pièces complémentaires </a:t>
            </a:r>
            <a:r>
              <a:rPr lang="fr-FR" sz="2000" dirty="0">
                <a:solidFill>
                  <a:srgbClr val="3D566E"/>
                </a:solidFill>
              </a:rPr>
              <a:t>demandées par certaines </a:t>
            </a:r>
            <a:r>
              <a:rPr lang="fr-FR" sz="2000" dirty="0" smtClean="0">
                <a:solidFill>
                  <a:srgbClr val="3D566E"/>
                </a:solidFill>
              </a:rPr>
              <a:t>formations</a:t>
            </a: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rgbClr val="F28E65"/>
                </a:solidFill>
              </a:rPr>
              <a:t>la rubrique « Activités et centres d’intérêt </a:t>
            </a:r>
            <a:r>
              <a:rPr lang="fr-FR" sz="2000" dirty="0">
                <a:solidFill>
                  <a:srgbClr val="3D566E"/>
                </a:solidFill>
              </a:rPr>
              <a:t>», si elle a été renseignée </a:t>
            </a: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rgbClr val="F28E65"/>
                </a:solidFill>
              </a:rPr>
              <a:t>la fiche Avenir </a:t>
            </a:r>
            <a:r>
              <a:rPr lang="fr-FR" sz="2000" dirty="0">
                <a:solidFill>
                  <a:srgbClr val="3D566E"/>
                </a:solidFill>
              </a:rPr>
              <a:t>renseignée par le lycée </a:t>
            </a:r>
          </a:p>
          <a:p>
            <a:pPr marL="17780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2000" dirty="0">
              <a:solidFill>
                <a:srgbClr val="3D566E"/>
              </a:solidFill>
              <a:latin typeface="Calibri"/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endParaRPr lang="fr-FR" sz="2000" dirty="0">
              <a:solidFill>
                <a:srgbClr val="3D566E"/>
              </a:solidFill>
              <a:latin typeface="Calibri"/>
            </a:endParaRP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4320336" y="1678524"/>
            <a:ext cx="4212000" cy="3197482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defRPr/>
            </a:pPr>
            <a:r>
              <a:rPr lang="fr-FR" sz="2000" b="1" dirty="0">
                <a:solidFill>
                  <a:srgbClr val="F28E65"/>
                </a:solidFill>
              </a:rPr>
              <a:t>Bulletins scolaires et notes du baccalauréat </a:t>
            </a:r>
            <a:r>
              <a:rPr lang="fr-FR" sz="2000" b="1" dirty="0" smtClean="0">
                <a:solidFill>
                  <a:srgbClr val="3D566E"/>
                </a:solidFill>
              </a:rPr>
              <a:t>: </a:t>
            </a:r>
          </a:p>
          <a:p>
            <a:pPr lvl="1"/>
            <a:r>
              <a:rPr lang="fr-FR" sz="1600" b="1" dirty="0">
                <a:solidFill>
                  <a:srgbClr val="3D566E"/>
                </a:solidFill>
              </a:rPr>
              <a:t>Année de </a:t>
            </a:r>
            <a:r>
              <a:rPr lang="fr-FR" sz="1600" b="1" dirty="0" smtClean="0">
                <a:solidFill>
                  <a:srgbClr val="3D566E"/>
                </a:solidFill>
              </a:rPr>
              <a:t>première </a:t>
            </a:r>
            <a:r>
              <a:rPr lang="fr-FR" sz="1600" dirty="0" smtClean="0">
                <a:solidFill>
                  <a:srgbClr val="3D566E"/>
                </a:solidFill>
              </a:rPr>
              <a:t>: bulletins scolaires, notes </a:t>
            </a:r>
            <a:r>
              <a:rPr lang="fr-FR" sz="1600" dirty="0">
                <a:solidFill>
                  <a:srgbClr val="3D566E"/>
                </a:solidFill>
              </a:rPr>
              <a:t>des évaluations communes </a:t>
            </a:r>
            <a:r>
              <a:rPr lang="fr-FR" sz="1600" dirty="0" smtClean="0">
                <a:solidFill>
                  <a:srgbClr val="3D566E"/>
                </a:solidFill>
              </a:rPr>
              <a:t>et des </a:t>
            </a:r>
            <a:r>
              <a:rPr lang="fr-FR" sz="1600" dirty="0">
                <a:solidFill>
                  <a:srgbClr val="3D566E"/>
                </a:solidFill>
              </a:rPr>
              <a:t>épreuves anticipées de </a:t>
            </a:r>
            <a:r>
              <a:rPr lang="fr-FR" sz="1600" dirty="0" smtClean="0">
                <a:solidFill>
                  <a:srgbClr val="3D566E"/>
                </a:solidFill>
              </a:rPr>
              <a:t>français</a:t>
            </a:r>
            <a:endParaRPr lang="fr-FR" sz="1600" dirty="0">
              <a:solidFill>
                <a:srgbClr val="3D566E"/>
              </a:solidFill>
            </a:endParaRPr>
          </a:p>
          <a:p>
            <a:pPr lvl="1"/>
            <a:r>
              <a:rPr lang="fr-FR" sz="1600" b="1" dirty="0">
                <a:solidFill>
                  <a:srgbClr val="3D566E"/>
                </a:solidFill>
              </a:rPr>
              <a:t>Année de </a:t>
            </a:r>
            <a:r>
              <a:rPr lang="fr-FR" sz="1600" b="1" dirty="0" smtClean="0">
                <a:solidFill>
                  <a:srgbClr val="3D566E"/>
                </a:solidFill>
              </a:rPr>
              <a:t>terminale </a:t>
            </a:r>
            <a:r>
              <a:rPr lang="fr-FR" sz="1600" dirty="0" smtClean="0">
                <a:solidFill>
                  <a:srgbClr val="3D566E"/>
                </a:solidFill>
              </a:rPr>
              <a:t>: bulletins </a:t>
            </a:r>
            <a:r>
              <a:rPr lang="fr-FR" sz="1600" dirty="0">
                <a:solidFill>
                  <a:srgbClr val="3D566E"/>
                </a:solidFill>
              </a:rPr>
              <a:t>scolaires des 1er et 2e </a:t>
            </a:r>
            <a:r>
              <a:rPr lang="fr-FR" sz="1600" dirty="0" smtClean="0">
                <a:solidFill>
                  <a:srgbClr val="3D566E"/>
                </a:solidFill>
              </a:rPr>
              <a:t>trimestres, notes </a:t>
            </a:r>
            <a:r>
              <a:rPr lang="fr-FR" sz="1600" dirty="0">
                <a:solidFill>
                  <a:srgbClr val="3D566E"/>
                </a:solidFill>
              </a:rPr>
              <a:t>des épreuves finales des deux enseignements de spécialité suivis en classe de terminale 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6A7E527-2B74-4939-A608-D1C0574CE027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LA PHASE D’ADMISSION PRINCIPALE DU 27 MAI AU </a:t>
            </a:r>
            <a:br>
              <a:rPr lang="fr-FR" sz="2400" dirty="0" smtClean="0"/>
            </a:br>
            <a:r>
              <a:rPr lang="fr-FR" sz="2400" dirty="0" smtClean="0"/>
              <a:t>16 JUILLET </a:t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42336" y="1672772"/>
            <a:ext cx="8424000" cy="3363878"/>
          </a:xfrm>
        </p:spPr>
        <p:txBody>
          <a:bodyPr/>
          <a:lstStyle/>
          <a:p>
            <a:pPr marL="177800" lvl="0" indent="-177800" defTabSz="457200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>
                <a:solidFill>
                  <a:srgbClr val="3D566E"/>
                </a:solidFill>
              </a:rPr>
              <a:t>Les candidats consultent </a:t>
            </a:r>
            <a:r>
              <a:rPr lang="fr-FR" sz="1800" b="1" dirty="0" smtClean="0">
                <a:solidFill>
                  <a:srgbClr val="F28E65"/>
                </a:solidFill>
              </a:rPr>
              <a:t>les réponses des formations à partir du 27 mai </a:t>
            </a:r>
          </a:p>
          <a:p>
            <a:pPr lvl="0" defTabSz="457200"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800" b="1" dirty="0" smtClean="0">
              <a:solidFill>
                <a:srgbClr val="F28E65"/>
              </a:solidFill>
            </a:endParaRPr>
          </a:p>
          <a:p>
            <a:pPr marL="177800" lvl="0" indent="-177800" defTabSz="457200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F28E65"/>
                </a:solidFill>
              </a:rPr>
              <a:t>Ils reçoivent </a:t>
            </a:r>
            <a:r>
              <a:rPr lang="fr-FR" sz="1800" b="1" dirty="0">
                <a:solidFill>
                  <a:srgbClr val="F28E65"/>
                </a:solidFill>
              </a:rPr>
              <a:t>les propositions d’admission au fur et à </a:t>
            </a:r>
            <a:r>
              <a:rPr lang="fr-FR" sz="1800" b="1" dirty="0" smtClean="0">
                <a:solidFill>
                  <a:srgbClr val="F28E65"/>
                </a:solidFill>
              </a:rPr>
              <a:t>mesure des acceptations/désistements, </a:t>
            </a:r>
            <a:r>
              <a:rPr lang="fr-FR" sz="1800" dirty="0" smtClean="0"/>
              <a:t>en continu jusqu’au 16 juillet </a:t>
            </a:r>
            <a:endParaRPr lang="fr-FR" sz="1800" dirty="0"/>
          </a:p>
          <a:p>
            <a:pPr lvl="0" defTabSz="457200"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800" dirty="0" smtClean="0">
              <a:solidFill>
                <a:srgbClr val="3D566E"/>
              </a:solidFill>
            </a:endParaRPr>
          </a:p>
          <a:p>
            <a:pPr marL="177800" lvl="0" indent="-177800" defTabSz="457200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 smtClean="0">
                <a:solidFill>
                  <a:srgbClr val="3D566E"/>
                </a:solidFill>
              </a:rPr>
              <a:t>Ils doivent obligatoirement répondre à chaque proposition d’admission reçue </a:t>
            </a:r>
            <a:r>
              <a:rPr lang="fr-FR" sz="1800" b="1" dirty="0">
                <a:solidFill>
                  <a:srgbClr val="F28E65"/>
                </a:solidFill>
              </a:rPr>
              <a:t>avant la date limite indiquée </a:t>
            </a:r>
            <a:r>
              <a:rPr lang="fr-FR" sz="1800" b="1" dirty="0" smtClean="0">
                <a:solidFill>
                  <a:srgbClr val="F28E65"/>
                </a:solidFill>
              </a:rPr>
              <a:t>sur leur espace personnel </a:t>
            </a:r>
            <a:r>
              <a:rPr lang="fr-FR" sz="1800" b="1" dirty="0" err="1" smtClean="0">
                <a:solidFill>
                  <a:srgbClr val="F28E65"/>
                </a:solidFill>
              </a:rPr>
              <a:t>Parcoursup</a:t>
            </a:r>
            <a:r>
              <a:rPr lang="fr-FR" sz="1800" b="1" dirty="0" smtClean="0">
                <a:solidFill>
                  <a:srgbClr val="F28E65"/>
                </a:solidFill>
              </a:rPr>
              <a:t>. </a:t>
            </a:r>
            <a:endParaRPr lang="fr-FR" sz="1800" b="1" dirty="0">
              <a:solidFill>
                <a:srgbClr val="F28E65"/>
              </a:solidFill>
            </a:endParaRPr>
          </a:p>
          <a:p>
            <a:pPr lvl="0" defTabSz="457200"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800" b="1" dirty="0" smtClean="0">
              <a:solidFill>
                <a:srgbClr val="F28E65"/>
              </a:solidFill>
            </a:endParaRPr>
          </a:p>
          <a:p>
            <a:pPr marL="177800" lvl="0" indent="-177800" defTabSz="457200"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F28E65"/>
                </a:solidFill>
              </a:rPr>
              <a:t>Pour </a:t>
            </a:r>
            <a:r>
              <a:rPr lang="fr-FR" sz="1800" b="1" dirty="0">
                <a:solidFill>
                  <a:srgbClr val="F28E65"/>
                </a:solidFill>
              </a:rPr>
              <a:t>aider les candidats en liste d’attente à faire leur choix</a:t>
            </a:r>
            <a:r>
              <a:rPr lang="fr-FR" sz="1800" dirty="0">
                <a:solidFill>
                  <a:srgbClr val="3D566E"/>
                </a:solidFill>
              </a:rPr>
              <a:t>, des indicateurs seront disponibles pour chacun de </a:t>
            </a:r>
            <a:r>
              <a:rPr lang="fr-FR" sz="1800" dirty="0" smtClean="0">
                <a:solidFill>
                  <a:srgbClr val="3D566E"/>
                </a:solidFill>
              </a:rPr>
              <a:t>leurs vœux</a:t>
            </a:r>
            <a:endParaRPr lang="fr-FR" sz="1800" dirty="0">
              <a:solidFill>
                <a:srgbClr val="3D566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6C40C0D-8474-4FED-8256-9708D2E73068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1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870740"/>
            <a:ext cx="8424000" cy="447614"/>
          </a:xfrm>
        </p:spPr>
        <p:txBody>
          <a:bodyPr/>
          <a:lstStyle/>
          <a:p>
            <a:r>
              <a:rPr lang="fr-FR" sz="2400" dirty="0" smtClean="0"/>
              <a:t>UN ACCOMPAGNEMENT DE MAI A SEPTEMBRE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51862" y="1347614"/>
            <a:ext cx="8424000" cy="3435886"/>
          </a:xfrm>
        </p:spPr>
        <p:txBody>
          <a:bodyPr/>
          <a:lstStyle/>
          <a:p>
            <a:pPr lvl="0"/>
            <a:r>
              <a:rPr lang="fr-FR" sz="1600" b="1" dirty="0" smtClean="0">
                <a:solidFill>
                  <a:srgbClr val="EC130E"/>
                </a:solidFill>
              </a:rPr>
              <a:t>&gt;</a:t>
            </a:r>
            <a:r>
              <a:rPr lang="fr-FR" sz="1600" b="1" dirty="0" smtClean="0"/>
              <a:t> Dès </a:t>
            </a:r>
            <a:r>
              <a:rPr lang="fr-FR" sz="1600" b="1" dirty="0"/>
              <a:t>le </a:t>
            </a:r>
            <a:r>
              <a:rPr lang="fr-FR" sz="1600" b="1" dirty="0" smtClean="0"/>
              <a:t>27 mai </a:t>
            </a:r>
            <a:r>
              <a:rPr lang="fr-FR" sz="1600" dirty="0" smtClean="0"/>
              <a:t>: </a:t>
            </a:r>
            <a:r>
              <a:rPr lang="fr-FR" sz="1600" dirty="0"/>
              <a:t>les lycéens </a:t>
            </a:r>
            <a:r>
              <a:rPr lang="fr-FR" sz="1600" dirty="0" smtClean="0"/>
              <a:t>qui </a:t>
            </a:r>
            <a:r>
              <a:rPr lang="fr-FR" sz="1600" dirty="0"/>
              <a:t>n’ont reçu que des réponses négatives peuvent </a:t>
            </a:r>
            <a:r>
              <a:rPr lang="fr-FR" sz="1600" b="1" dirty="0">
                <a:solidFill>
                  <a:srgbClr val="F28E65"/>
                </a:solidFill>
              </a:rPr>
              <a:t>demander</a:t>
            </a:r>
            <a:r>
              <a:rPr lang="fr-FR" sz="1600" dirty="0"/>
              <a:t> </a:t>
            </a:r>
            <a:r>
              <a:rPr lang="fr-FR" sz="1600" b="1" dirty="0">
                <a:solidFill>
                  <a:srgbClr val="F28E65"/>
                </a:solidFill>
              </a:rPr>
              <a:t>un accompagnement </a:t>
            </a:r>
            <a:r>
              <a:rPr lang="fr-FR" sz="1600" b="1" dirty="0" smtClean="0">
                <a:solidFill>
                  <a:srgbClr val="F28E65"/>
                </a:solidFill>
              </a:rPr>
              <a:t>au </a:t>
            </a:r>
            <a:r>
              <a:rPr lang="fr-FR" sz="1600" b="1" dirty="0">
                <a:solidFill>
                  <a:srgbClr val="F28E65"/>
                </a:solidFill>
              </a:rPr>
              <a:t>lycée ou dans un </a:t>
            </a:r>
            <a:r>
              <a:rPr lang="fr-FR" sz="1600" b="1" dirty="0" smtClean="0">
                <a:solidFill>
                  <a:srgbClr val="F28E65"/>
                </a:solidFill>
              </a:rPr>
              <a:t>CIO sur la phase suivante.</a:t>
            </a:r>
            <a:endParaRPr lang="fr-FR" sz="1600" b="1" dirty="0">
              <a:solidFill>
                <a:srgbClr val="F28E65"/>
              </a:solidFill>
            </a:endParaRPr>
          </a:p>
          <a:p>
            <a:pPr lvl="0"/>
            <a:endParaRPr lang="fr-FR" sz="1600" dirty="0"/>
          </a:p>
          <a:p>
            <a:pPr lvl="0"/>
            <a:r>
              <a:rPr lang="fr-FR" sz="1600" b="1" dirty="0" smtClean="0">
                <a:solidFill>
                  <a:srgbClr val="EC130E"/>
                </a:solidFill>
              </a:rPr>
              <a:t>&gt;</a:t>
            </a:r>
            <a:r>
              <a:rPr lang="fr-FR" sz="1600" b="1" dirty="0" smtClean="0"/>
              <a:t> Du 16 </a:t>
            </a:r>
            <a:r>
              <a:rPr lang="fr-FR" sz="1600" b="1" dirty="0"/>
              <a:t>juin au </a:t>
            </a:r>
            <a:r>
              <a:rPr lang="fr-FR" sz="1600" b="1" dirty="0" smtClean="0"/>
              <a:t>16 </a:t>
            </a:r>
            <a:r>
              <a:rPr lang="fr-FR" sz="1600" b="1" dirty="0"/>
              <a:t>septembre </a:t>
            </a:r>
            <a:r>
              <a:rPr lang="fr-FR" sz="1600" dirty="0" smtClean="0"/>
              <a:t>: </a:t>
            </a:r>
            <a:r>
              <a:rPr lang="fr-FR" sz="1600" b="1" dirty="0" smtClean="0">
                <a:solidFill>
                  <a:srgbClr val="F28E65"/>
                </a:solidFill>
              </a:rPr>
              <a:t>phase complémentaire</a:t>
            </a:r>
            <a:r>
              <a:rPr lang="fr-FR" sz="1600" dirty="0"/>
              <a:t> =</a:t>
            </a:r>
            <a:r>
              <a:rPr lang="fr-FR" sz="1600" dirty="0" smtClean="0"/>
              <a:t> </a:t>
            </a:r>
            <a:r>
              <a:rPr lang="fr-FR" sz="1600" dirty="0"/>
              <a:t>les lycéens peuvent </a:t>
            </a:r>
            <a:r>
              <a:rPr lang="fr-FR" sz="1600" b="1" dirty="0">
                <a:solidFill>
                  <a:srgbClr val="F28E65"/>
                </a:solidFill>
              </a:rPr>
              <a:t>formuler jusqu’à 10 </a:t>
            </a:r>
            <a:r>
              <a:rPr lang="fr-FR" sz="1600" b="1" u="sng" dirty="0">
                <a:solidFill>
                  <a:srgbClr val="F28E65"/>
                </a:solidFill>
              </a:rPr>
              <a:t>nouveaux vœux </a:t>
            </a:r>
            <a:r>
              <a:rPr lang="fr-FR" sz="1600" b="1" dirty="0">
                <a:solidFill>
                  <a:srgbClr val="F28E65"/>
                </a:solidFill>
              </a:rPr>
              <a:t>dans des formations </a:t>
            </a:r>
            <a:r>
              <a:rPr lang="fr-FR" sz="1600" b="1" dirty="0" smtClean="0">
                <a:solidFill>
                  <a:srgbClr val="F28E65"/>
                </a:solidFill>
              </a:rPr>
              <a:t>proposant des </a:t>
            </a:r>
            <a:r>
              <a:rPr lang="fr-FR" sz="1600" b="1" dirty="0">
                <a:solidFill>
                  <a:srgbClr val="F28E65"/>
                </a:solidFill>
              </a:rPr>
              <a:t>places </a:t>
            </a:r>
            <a:r>
              <a:rPr lang="fr-FR" sz="1600" b="1" dirty="0" smtClean="0">
                <a:solidFill>
                  <a:srgbClr val="F28E65"/>
                </a:solidFill>
              </a:rPr>
              <a:t>vacantes</a:t>
            </a:r>
          </a:p>
          <a:p>
            <a:pPr lvl="0"/>
            <a:endParaRPr lang="fr-FR" sz="1600" dirty="0"/>
          </a:p>
          <a:p>
            <a:pPr lvl="0" algn="just"/>
            <a:r>
              <a:rPr lang="fr-FR" sz="1600" b="1" dirty="0" smtClean="0">
                <a:solidFill>
                  <a:srgbClr val="EC130E"/>
                </a:solidFill>
              </a:rPr>
              <a:t>&gt; </a:t>
            </a:r>
            <a:r>
              <a:rPr lang="fr-FR" sz="1600" b="1" dirty="0" smtClean="0"/>
              <a:t>A partir du 2 juillet </a:t>
            </a:r>
            <a:r>
              <a:rPr lang="fr-FR" sz="1600" dirty="0" smtClean="0"/>
              <a:t>: </a:t>
            </a:r>
            <a:r>
              <a:rPr lang="fr-FR" sz="1600" dirty="0"/>
              <a:t>les candidats peuvent solliciter depuis leur </a:t>
            </a:r>
            <a:r>
              <a:rPr lang="fr-FR" sz="1600" dirty="0" smtClean="0"/>
              <a:t>espace personnel </a:t>
            </a:r>
            <a:r>
              <a:rPr lang="fr-FR" sz="1600" dirty="0" err="1" smtClean="0"/>
              <a:t>Parcoursup</a:t>
            </a:r>
            <a:r>
              <a:rPr lang="fr-FR" sz="1600" dirty="0" smtClean="0"/>
              <a:t> </a:t>
            </a:r>
            <a:r>
              <a:rPr lang="fr-FR" sz="1600" b="1" dirty="0" smtClean="0">
                <a:solidFill>
                  <a:srgbClr val="F28E65"/>
                </a:solidFill>
              </a:rPr>
              <a:t>la </a:t>
            </a:r>
            <a:r>
              <a:rPr lang="fr-FR" sz="1600" b="1" dirty="0">
                <a:solidFill>
                  <a:srgbClr val="F28E65"/>
                </a:solidFill>
              </a:rPr>
              <a:t>Commission d’Accès à l’Enseignement Supérieur</a:t>
            </a:r>
            <a:r>
              <a:rPr lang="fr-FR" sz="1600" dirty="0">
                <a:solidFill>
                  <a:srgbClr val="F28E65"/>
                </a:solidFill>
              </a:rPr>
              <a:t> </a:t>
            </a:r>
            <a:r>
              <a:rPr lang="fr-FR" sz="1600" dirty="0"/>
              <a:t>(CAES) de leur académie : elle étudie </a:t>
            </a:r>
            <a:r>
              <a:rPr lang="fr-FR" sz="1600" dirty="0" smtClean="0"/>
              <a:t>leur dossier et les aide à </a:t>
            </a:r>
            <a:r>
              <a:rPr lang="fr-FR" sz="1600" dirty="0"/>
              <a:t>trouver une formation au plus près de leur projet en fonction des places disponibles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5DB7FD4-20FC-4ABB-A266-6915DE894B7A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8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830053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46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27984" y="195486"/>
            <a:ext cx="2771841" cy="720000"/>
          </a:xfrm>
        </p:spPr>
        <p:txBody>
          <a:bodyPr/>
          <a:lstStyle/>
          <a:p>
            <a:r>
              <a:rPr lang="fr-FR" dirty="0" smtClean="0"/>
              <a:t>Focus sur le BUT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64400D-1A9E-42A8-8CBD-868B8972336F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71550"/>
            <a:ext cx="6735292" cy="39426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199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0371" y="123478"/>
            <a:ext cx="5148105" cy="720000"/>
          </a:xfrm>
        </p:spPr>
        <p:txBody>
          <a:bodyPr/>
          <a:lstStyle/>
          <a:p>
            <a:pPr algn="ctr"/>
            <a:r>
              <a:rPr lang="fr-FR" sz="2000" dirty="0" smtClean="0"/>
              <a:t>Ce diaporama vous a été présenté par</a:t>
            </a:r>
            <a:br>
              <a:rPr lang="fr-FR" sz="2000" dirty="0" smtClean="0"/>
            </a:br>
            <a:r>
              <a:rPr lang="fr-FR" sz="2000" dirty="0" smtClean="0"/>
              <a:t> les CIO de la Mayenne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23528" y="843479"/>
            <a:ext cx="8442808" cy="2952407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F28E65"/>
                </a:solidFill>
              </a:rPr>
              <a:t>Service public, gratuit,</a:t>
            </a: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F28E65"/>
                </a:solidFill>
              </a:rPr>
              <a:t>Sur rendez-vous,</a:t>
            </a: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 smtClean="0">
                <a:solidFill>
                  <a:srgbClr val="F28E65"/>
                </a:solidFill>
              </a:rPr>
              <a:t>Ouvert pendant les vacances scolaires.</a:t>
            </a: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 smtClean="0"/>
              <a:t>Un site à</a:t>
            </a:r>
            <a:r>
              <a:rPr lang="fr-FR" sz="1800" b="1" dirty="0" smtClean="0">
                <a:solidFill>
                  <a:srgbClr val="F28E65"/>
                </a:solidFill>
              </a:rPr>
              <a:t> Laval : 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800" dirty="0" smtClean="0"/>
              <a:t>   22 rue du Dr Corre, Tel : 02 43 53 60 22</a:t>
            </a: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dirty="0" smtClean="0"/>
              <a:t>Deux points d’accueil : 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800" b="1" dirty="0" smtClean="0">
                <a:solidFill>
                  <a:srgbClr val="F28E65"/>
                </a:solidFill>
              </a:rPr>
              <a:t>- À Mayenne : </a:t>
            </a:r>
            <a:r>
              <a:rPr lang="fr-FR" sz="1800" dirty="0" smtClean="0"/>
              <a:t>117 </a:t>
            </a:r>
            <a:r>
              <a:rPr lang="fr-FR" sz="1800" dirty="0"/>
              <a:t>impasse Robert Buron </a:t>
            </a:r>
            <a:r>
              <a:rPr lang="fr-FR" sz="1800" dirty="0" smtClean="0"/>
              <a:t>(locaux CMS) Tel :  02 43 26 35 11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800" b="1" dirty="0" smtClean="0">
                <a:solidFill>
                  <a:srgbClr val="F28E65"/>
                </a:solidFill>
              </a:rPr>
              <a:t>- À Château-Gontier : </a:t>
            </a:r>
            <a:r>
              <a:rPr lang="fr-FR" sz="1800" dirty="0" smtClean="0"/>
              <a:t>4 </a:t>
            </a:r>
            <a:r>
              <a:rPr lang="fr-FR" sz="1800" dirty="0"/>
              <a:t>rue de la Petite Lande </a:t>
            </a:r>
            <a:r>
              <a:rPr lang="fr-FR" sz="1800" dirty="0" smtClean="0"/>
              <a:t>(Maison de l’Etat, route </a:t>
            </a:r>
            <a:r>
              <a:rPr lang="fr-FR" sz="1800" dirty="0"/>
              <a:t>de </a:t>
            </a:r>
            <a:r>
              <a:rPr lang="fr-FR" sz="1800" dirty="0" smtClean="0"/>
              <a:t>     						 </a:t>
            </a:r>
            <a:r>
              <a:rPr lang="fr-FR" sz="1800" dirty="0" err="1" smtClean="0"/>
              <a:t>Marigné-Peuton</a:t>
            </a:r>
            <a:r>
              <a:rPr lang="fr-FR" sz="1800" dirty="0" smtClean="0"/>
              <a:t>) Tel : 02 43 53 60 22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800" dirty="0" smtClean="0">
              <a:solidFill>
                <a:srgbClr val="3D566E"/>
              </a:solidFill>
            </a:endParaRPr>
          </a:p>
          <a:p>
            <a:pPr lvl="0" algn="ctr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800" b="1" u="sng" dirty="0" smtClean="0">
                <a:solidFill>
                  <a:srgbClr val="3D566E"/>
                </a:solidFill>
              </a:rPr>
              <a:t>Site </a:t>
            </a:r>
            <a:r>
              <a:rPr lang="fr-FR" sz="1800" b="1" u="sng" dirty="0">
                <a:solidFill>
                  <a:srgbClr val="3D566E"/>
                </a:solidFill>
              </a:rPr>
              <a:t>des CIO de la </a:t>
            </a:r>
            <a:r>
              <a:rPr lang="fr-FR" sz="1800" b="1" u="sng" dirty="0" smtClean="0">
                <a:solidFill>
                  <a:srgbClr val="3D566E"/>
                </a:solidFill>
              </a:rPr>
              <a:t>Mayenne </a:t>
            </a:r>
            <a:r>
              <a:rPr lang="fr-FR" sz="1800" b="1" dirty="0">
                <a:solidFill>
                  <a:srgbClr val="3D566E"/>
                </a:solidFill>
              </a:rPr>
              <a:t>: </a:t>
            </a:r>
            <a:r>
              <a:rPr lang="fr-FR" sz="1800" dirty="0" smtClean="0">
                <a:solidFill>
                  <a:srgbClr val="3D566E"/>
                </a:solidFill>
              </a:rPr>
              <a:t>cio53.ac-nantes.fr  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2B045C5-5FD0-48C2-A602-537AE315250F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9542"/>
            <a:ext cx="2640292" cy="200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23528" y="876867"/>
            <a:ext cx="8442808" cy="720000"/>
          </a:xfrm>
        </p:spPr>
        <p:txBody>
          <a:bodyPr/>
          <a:lstStyle/>
          <a:p>
            <a:pPr algn="ctr"/>
            <a:r>
              <a:rPr lang="fr-FR" sz="2400" dirty="0" err="1" smtClean="0"/>
              <a:t>Parcoursup</a:t>
            </a:r>
            <a:r>
              <a:rPr lang="fr-FR" sz="2400" dirty="0" smtClean="0"/>
              <a:t> = un OUTIL incontournable </a:t>
            </a:r>
            <a:br>
              <a:rPr lang="fr-FR" sz="2400" dirty="0" smtClean="0"/>
            </a:br>
            <a:r>
              <a:rPr lang="fr-FR" sz="2400" dirty="0" smtClean="0"/>
              <a:t>pour accéder à l’enseignement supérieur</a:t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808BA5E-E79E-4B0D-86CC-9026F24F4748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 flipH="1">
            <a:off x="323528" y="1779662"/>
            <a:ext cx="81724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spcBef>
                <a:spcPts val="600"/>
              </a:spcBef>
              <a:spcAft>
                <a:spcPts val="600"/>
              </a:spcAft>
              <a:buClr>
                <a:srgbClr val="ED7454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C5076"/>
                </a:solidFill>
              </a:rPr>
              <a:t>Importance de </a:t>
            </a:r>
            <a:r>
              <a:rPr lang="fr-FR" b="1" dirty="0">
                <a:solidFill>
                  <a:srgbClr val="F28E65"/>
                </a:solidFill>
              </a:rPr>
              <a:t>se familiariser avec </a:t>
            </a:r>
            <a:r>
              <a:rPr lang="fr-FR" b="1" dirty="0" err="1">
                <a:solidFill>
                  <a:srgbClr val="F28E65"/>
                </a:solidFill>
              </a:rPr>
              <a:t>Parcoursup</a:t>
            </a:r>
            <a:r>
              <a:rPr lang="fr-FR" b="1" dirty="0">
                <a:solidFill>
                  <a:srgbClr val="F28E65"/>
                </a:solidFill>
              </a:rPr>
              <a:t>, de le manipuler, de comprendre son fonctionnement</a:t>
            </a:r>
          </a:p>
          <a:p>
            <a:pPr marL="285750" lvl="0" indent="-285750" defTabSz="457200">
              <a:spcBef>
                <a:spcPts val="600"/>
              </a:spcBef>
              <a:spcAft>
                <a:spcPts val="600"/>
              </a:spcAft>
              <a:buClr>
                <a:srgbClr val="ED7454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F28E65"/>
                </a:solidFill>
              </a:rPr>
              <a:t>Des informations clés, </a:t>
            </a:r>
            <a:r>
              <a:rPr lang="fr-FR" dirty="0">
                <a:solidFill>
                  <a:srgbClr val="3D566E"/>
                </a:solidFill>
              </a:rPr>
              <a:t>pour mieux connaitre les formations, leurs attendus, les critères généraux d’examen des dossiers, les débouchés professionnels et faire les bons choix pour </a:t>
            </a:r>
            <a:r>
              <a:rPr lang="fr-FR" dirty="0" smtClean="0">
                <a:solidFill>
                  <a:srgbClr val="3D566E"/>
                </a:solidFill>
              </a:rPr>
              <a:t>réussir</a:t>
            </a:r>
          </a:p>
          <a:p>
            <a:pPr marL="285750" lvl="0" indent="-285750" defTabSz="457200">
              <a:spcBef>
                <a:spcPts val="600"/>
              </a:spcBef>
              <a:spcAft>
                <a:spcPts val="600"/>
              </a:spcAft>
              <a:buClr>
                <a:srgbClr val="ED7454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3D566E"/>
                </a:solidFill>
              </a:rPr>
              <a:t>Un outil pour </a:t>
            </a:r>
            <a:r>
              <a:rPr lang="fr-FR" b="1" dirty="0">
                <a:solidFill>
                  <a:srgbClr val="F28E65"/>
                </a:solidFill>
              </a:rPr>
              <a:t>formuler ses demandes</a:t>
            </a:r>
          </a:p>
        </p:txBody>
      </p:sp>
    </p:spTree>
    <p:extLst>
      <p:ext uri="{BB962C8B-B14F-4D97-AF65-F5344CB8AC3E}">
        <p14:creationId xmlns:p14="http://schemas.microsoft.com/office/powerpoint/2010/main" val="3082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2400" dirty="0" smtClean="0"/>
              <a:t>Parcoursup.fr</a:t>
            </a:r>
            <a:endParaRPr lang="fr-FR" sz="24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FA0773D-3F28-40F9-B9EA-54498D76AC91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09" y="771550"/>
            <a:ext cx="8589139" cy="381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2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B624170-3524-43D5-855A-19AF0147D08F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1995686"/>
            <a:ext cx="2088232" cy="3600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60435" y="267494"/>
            <a:ext cx="5904656" cy="720000"/>
          </a:xfrm>
        </p:spPr>
        <p:txBody>
          <a:bodyPr/>
          <a:lstStyle/>
          <a:p>
            <a:r>
              <a:rPr lang="fr-FR" sz="2400" dirty="0" smtClean="0"/>
              <a:t>CONSEILS POUR BIEN SE PREPARER : 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179512" y="771550"/>
            <a:ext cx="8784002" cy="4176464"/>
          </a:xfrm>
        </p:spPr>
        <p:txBody>
          <a:bodyPr/>
          <a:lstStyle/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>
                <a:solidFill>
                  <a:srgbClr val="F28E65"/>
                </a:solidFill>
              </a:rPr>
              <a:t>Se poser des questions sur soi :</a:t>
            </a:r>
            <a:r>
              <a:rPr lang="fr-FR" sz="1600" b="1" dirty="0" smtClean="0">
                <a:solidFill>
                  <a:srgbClr val="3D566E"/>
                </a:solidFill>
              </a:rPr>
              <a:t> ses objectifs, ses valeurs, ses centres d’intérêts, ses priorités,…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200" b="1" dirty="0" smtClean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>
                <a:solidFill>
                  <a:srgbClr val="F28E65"/>
                </a:solidFill>
              </a:rPr>
              <a:t>Évaluer son profil : </a:t>
            </a:r>
            <a:r>
              <a:rPr lang="fr-FR" sz="1600" b="1" dirty="0" smtClean="0">
                <a:solidFill>
                  <a:srgbClr val="3D566E"/>
                </a:solidFill>
              </a:rPr>
              <a:t>motivation, rythme de travail, persévérance, résistance au stress, autonomie, gestion du temps, méthodes de travail, résultats scolaires, …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200" b="1" dirty="0" smtClean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>
                <a:solidFill>
                  <a:srgbClr val="F28E65"/>
                </a:solidFill>
              </a:rPr>
              <a:t>S’impliquer</a:t>
            </a:r>
            <a:r>
              <a:rPr lang="fr-FR" sz="1600" b="1" dirty="0" smtClean="0">
                <a:solidFill>
                  <a:srgbClr val="3D566E"/>
                </a:solidFill>
              </a:rPr>
              <a:t> dans cette recherche et ne pas attendre une solution toute prête</a:t>
            </a: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200" b="1" dirty="0" smtClean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>
                <a:solidFill>
                  <a:srgbClr val="F28E65"/>
                </a:solidFill>
              </a:rPr>
              <a:t>Echanger</a:t>
            </a:r>
            <a:r>
              <a:rPr lang="fr-FR" sz="1600" b="1" dirty="0" smtClean="0">
                <a:solidFill>
                  <a:srgbClr val="3D566E"/>
                </a:solidFill>
              </a:rPr>
              <a:t> </a:t>
            </a:r>
            <a:r>
              <a:rPr lang="fr-FR" sz="1600" b="1" dirty="0">
                <a:solidFill>
                  <a:srgbClr val="3D566E"/>
                </a:solidFill>
              </a:rPr>
              <a:t>au sein de son lycée et </a:t>
            </a:r>
            <a:r>
              <a:rPr lang="fr-FR" sz="1600" b="1" dirty="0" smtClean="0">
                <a:solidFill>
                  <a:srgbClr val="3D566E"/>
                </a:solidFill>
              </a:rPr>
              <a:t>profiter des occasions d’enrichir vos informations : salons, journées portes ouvertes, MOOC, plateforme collaborative (ex : Inspire), …</a:t>
            </a: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endParaRPr lang="fr-FR" sz="1200" b="1" dirty="0" smtClean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800" b="1" dirty="0">
                <a:solidFill>
                  <a:srgbClr val="F28E65"/>
                </a:solidFill>
              </a:rPr>
              <a:t>Savoir anticiper et respecter </a:t>
            </a:r>
            <a:r>
              <a:rPr lang="fr-FR" sz="1600" b="1" dirty="0" smtClean="0">
                <a:solidFill>
                  <a:srgbClr val="3D566E"/>
                </a:solidFill>
              </a:rPr>
              <a:t>le calendrier des phases de </a:t>
            </a:r>
            <a:r>
              <a:rPr lang="fr-FR" sz="1600" b="1" dirty="0" err="1" smtClean="0">
                <a:solidFill>
                  <a:srgbClr val="3D566E"/>
                </a:solidFill>
              </a:rPr>
              <a:t>Parcoursup</a:t>
            </a:r>
            <a:endParaRPr lang="fr-FR" sz="1600" b="1" dirty="0" smtClean="0">
              <a:solidFill>
                <a:srgbClr val="3D566E"/>
              </a:solidFill>
            </a:endParaRP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200" b="1" dirty="0">
              <a:solidFill>
                <a:srgbClr val="3D566E"/>
              </a:solidFill>
            </a:endParaRPr>
          </a:p>
          <a:p>
            <a:pPr marL="177800" lvl="0" indent="-17780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</a:pPr>
            <a:r>
              <a:rPr lang="fr-FR" sz="1600" b="1" dirty="0" smtClean="0">
                <a:solidFill>
                  <a:srgbClr val="3D566E"/>
                </a:solidFill>
              </a:rPr>
              <a:t>Aborder </a:t>
            </a:r>
            <a:r>
              <a:rPr lang="fr-FR" sz="1600" b="1" dirty="0">
                <a:solidFill>
                  <a:srgbClr val="3D566E"/>
                </a:solidFill>
              </a:rPr>
              <a:t>la phase d’admission </a:t>
            </a:r>
            <a:r>
              <a:rPr lang="fr-FR" sz="1800" b="1" dirty="0">
                <a:solidFill>
                  <a:srgbClr val="F28E65"/>
                </a:solidFill>
              </a:rPr>
              <a:t>sereinement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200" dirty="0">
              <a:solidFill>
                <a:srgbClr val="3D566E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2115DC2-2A10-40F3-A644-7230AB8F86F0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55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24336" y="195486"/>
            <a:ext cx="5004089" cy="591630"/>
          </a:xfrm>
        </p:spPr>
        <p:txBody>
          <a:bodyPr/>
          <a:lstStyle/>
          <a:p>
            <a:pPr algn="ctr"/>
            <a:r>
              <a:rPr lang="fr-FR" sz="2400" dirty="0" smtClean="0"/>
              <a:t>RESSOURCES EN LIGNE</a:t>
            </a:r>
            <a:endParaRPr lang="fr-FR" sz="24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FD6E63-BDCC-4957-B479-7710D371F483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9168" r="7966"/>
          <a:stretch/>
        </p:blipFill>
        <p:spPr>
          <a:xfrm>
            <a:off x="2771799" y="787116"/>
            <a:ext cx="2304257" cy="134811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2142" y="1076372"/>
            <a:ext cx="2790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28E65"/>
                </a:solidFill>
              </a:rPr>
              <a:t>Terminales2020-2021.fr </a:t>
            </a:r>
            <a:r>
              <a:rPr lang="fr-FR" sz="1600" dirty="0" smtClean="0">
                <a:solidFill>
                  <a:srgbClr val="0C5076"/>
                </a:solidFill>
              </a:rPr>
              <a:t>infos sur les filières, les formations, les métiers… </a:t>
            </a:r>
            <a:endParaRPr lang="fr-FR" sz="1600" dirty="0">
              <a:solidFill>
                <a:srgbClr val="0C5076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flipH="1">
            <a:off x="6912965" y="3541564"/>
            <a:ext cx="20780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C5076"/>
                </a:solidFill>
              </a:rPr>
              <a:t>FUN MOOC </a:t>
            </a:r>
          </a:p>
          <a:p>
            <a:pPr algn="ctr"/>
            <a:r>
              <a:rPr lang="fr-FR" sz="1600" dirty="0" smtClean="0">
                <a:solidFill>
                  <a:srgbClr val="0C5076"/>
                </a:solidFill>
              </a:rPr>
              <a:t>(Cours en ligne)</a:t>
            </a:r>
          </a:p>
          <a:p>
            <a:pPr algn="ctr"/>
            <a:r>
              <a:rPr lang="fr-FR" b="1" dirty="0">
                <a:solidFill>
                  <a:srgbClr val="F28E65"/>
                </a:solidFill>
              </a:rPr>
              <a:t>mooc-orientation.fr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72" y="3219822"/>
            <a:ext cx="2769164" cy="14004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25" y="1656162"/>
            <a:ext cx="3356622" cy="139209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55152" y="825165"/>
            <a:ext cx="3312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28E65"/>
                </a:solidFill>
              </a:rPr>
              <a:t>inspire-orientation.org</a:t>
            </a:r>
          </a:p>
          <a:p>
            <a:pPr algn="ctr"/>
            <a:r>
              <a:rPr lang="fr-FR" sz="1600" dirty="0" smtClean="0">
                <a:solidFill>
                  <a:srgbClr val="0C5076"/>
                </a:solidFill>
              </a:rPr>
              <a:t>Échanges avec des étudiants ambassadeurs</a:t>
            </a:r>
            <a:endParaRPr lang="fr-FR" sz="1600" dirty="0">
              <a:solidFill>
                <a:srgbClr val="0C507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3900457"/>
            <a:ext cx="33629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0C5076"/>
                </a:solidFill>
              </a:rPr>
              <a:t>Vie Etudiante : bourse, logement…</a:t>
            </a:r>
          </a:p>
          <a:p>
            <a:pPr algn="ctr"/>
            <a:r>
              <a:rPr lang="fr-FR" b="1" dirty="0">
                <a:solidFill>
                  <a:srgbClr val="F28E65"/>
                </a:solidFill>
              </a:rPr>
              <a:t>messervices.etudiant.gouv.fr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56373"/>
            <a:ext cx="2744208" cy="15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BC6F468-705E-4774-9869-C5F1E6C2DE4E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447614"/>
          </a:xfrm>
        </p:spPr>
        <p:txBody>
          <a:bodyPr/>
          <a:lstStyle/>
          <a:p>
            <a:r>
              <a:rPr lang="fr-FR" dirty="0" smtClean="0"/>
              <a:t>FORMULER DES VŒUX MOTIVES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11397" y="1477325"/>
            <a:ext cx="8422491" cy="2462578"/>
          </a:xfrm>
        </p:spPr>
        <p:txBody>
          <a:bodyPr/>
          <a:lstStyle/>
          <a:p>
            <a:pPr lvl="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800" b="1" dirty="0" smtClean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Des </a:t>
            </a:r>
            <a:r>
              <a:rPr lang="fr-FR" sz="1800" b="1" dirty="0">
                <a:solidFill>
                  <a:srgbClr val="F28E65"/>
                </a:solidFill>
              </a:rPr>
              <a:t>vœux motivés </a:t>
            </a:r>
            <a:r>
              <a:rPr lang="fr-FR" sz="1800" dirty="0">
                <a:solidFill>
                  <a:srgbClr val="3D566E"/>
                </a:solidFill>
              </a:rPr>
              <a:t>: en quelques lignes, le lycéen explique ce qui motive chacun de ses vœux. Il est accompagné par son professeur principal</a:t>
            </a:r>
          </a:p>
          <a:p>
            <a:pPr lvl="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800" b="1" dirty="0" smtClean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Des </a:t>
            </a:r>
            <a:r>
              <a:rPr lang="fr-FR" sz="1800" b="1" dirty="0">
                <a:solidFill>
                  <a:srgbClr val="F28E65"/>
                </a:solidFill>
              </a:rPr>
              <a:t>vœux non classés </a:t>
            </a:r>
            <a:r>
              <a:rPr lang="fr-FR" sz="1800" dirty="0">
                <a:solidFill>
                  <a:srgbClr val="3D566E"/>
                </a:solidFill>
              </a:rPr>
              <a:t>: aucune contrainte imposée pour éviter toute </a:t>
            </a:r>
            <a:r>
              <a:rPr lang="fr-FR" sz="1800" dirty="0" smtClean="0">
                <a:solidFill>
                  <a:srgbClr val="3D566E"/>
                </a:solidFill>
              </a:rPr>
              <a:t>autocensure</a:t>
            </a:r>
            <a:endParaRPr lang="fr-FR" sz="1600" dirty="0">
              <a:solidFill>
                <a:srgbClr val="3D566E"/>
              </a:solidFill>
            </a:endParaRPr>
          </a:p>
          <a:p>
            <a:pPr lvl="0"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800" b="1" dirty="0" smtClean="0">
                <a:solidFill>
                  <a:srgbClr val="EC130E"/>
                </a:solidFill>
              </a:rPr>
              <a:t>&gt; </a:t>
            </a:r>
            <a:r>
              <a:rPr lang="fr-FR" sz="1800" dirty="0" smtClean="0">
                <a:solidFill>
                  <a:srgbClr val="3D566E"/>
                </a:solidFill>
              </a:rPr>
              <a:t>Pour </a:t>
            </a:r>
            <a:r>
              <a:rPr lang="fr-FR" sz="1800" dirty="0">
                <a:solidFill>
                  <a:srgbClr val="3D566E"/>
                </a:solidFill>
              </a:rPr>
              <a:t>des </a:t>
            </a:r>
            <a:r>
              <a:rPr lang="fr-FR" sz="1800" b="1" dirty="0">
                <a:solidFill>
                  <a:srgbClr val="F28E65"/>
                </a:solidFill>
              </a:rPr>
              <a:t>formations sélectives </a:t>
            </a:r>
            <a:r>
              <a:rPr lang="fr-FR" sz="1800" dirty="0">
                <a:solidFill>
                  <a:srgbClr val="3D566E"/>
                </a:solidFill>
              </a:rPr>
              <a:t>(</a:t>
            </a:r>
            <a:r>
              <a:rPr lang="fr-FR" sz="1800" dirty="0" smtClean="0">
                <a:solidFill>
                  <a:srgbClr val="3D566E"/>
                </a:solidFill>
              </a:rPr>
              <a:t>Classes </a:t>
            </a:r>
            <a:r>
              <a:rPr lang="fr-FR" sz="1800" dirty="0">
                <a:solidFill>
                  <a:srgbClr val="3D566E"/>
                </a:solidFill>
              </a:rPr>
              <a:t>prépa, BTS, </a:t>
            </a:r>
            <a:r>
              <a:rPr lang="fr-FR" sz="1800" dirty="0" smtClean="0">
                <a:solidFill>
                  <a:srgbClr val="3D566E"/>
                </a:solidFill>
              </a:rPr>
              <a:t>BUT</a:t>
            </a:r>
            <a:r>
              <a:rPr lang="fr-FR" sz="1800" dirty="0">
                <a:solidFill>
                  <a:srgbClr val="3D566E"/>
                </a:solidFill>
              </a:rPr>
              <a:t>, écoles, IFSI, IEP…) et </a:t>
            </a:r>
            <a:r>
              <a:rPr lang="fr-FR" sz="1800" b="1" dirty="0">
                <a:solidFill>
                  <a:srgbClr val="F28E65"/>
                </a:solidFill>
              </a:rPr>
              <a:t>non sélectives </a:t>
            </a:r>
            <a:r>
              <a:rPr lang="fr-FR" sz="1800" dirty="0">
                <a:solidFill>
                  <a:srgbClr val="3D566E"/>
                </a:solidFill>
              </a:rPr>
              <a:t>(licence, PASS</a:t>
            </a:r>
            <a:r>
              <a:rPr lang="fr-FR" sz="1800" dirty="0" smtClean="0">
                <a:solidFill>
                  <a:srgbClr val="3D566E"/>
                </a:solidFill>
              </a:rPr>
              <a:t>)</a:t>
            </a:r>
            <a:endParaRPr lang="fr-FR" sz="1800" dirty="0">
              <a:solidFill>
                <a:srgbClr val="3D566E"/>
              </a:solidFill>
            </a:endParaRPr>
          </a:p>
          <a:p>
            <a:pPr defTabSz="4572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defRPr/>
            </a:pPr>
            <a:r>
              <a:rPr lang="fr-FR" sz="1800" b="1" dirty="0" smtClean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Jusqu’à </a:t>
            </a:r>
            <a:r>
              <a:rPr lang="fr-FR" sz="1800" b="1" dirty="0">
                <a:solidFill>
                  <a:srgbClr val="F28E65"/>
                </a:solidFill>
              </a:rPr>
              <a:t>10 </a:t>
            </a:r>
            <a:r>
              <a:rPr lang="fr-FR" sz="1800" b="1" dirty="0" smtClean="0">
                <a:solidFill>
                  <a:srgbClr val="F28E65"/>
                </a:solidFill>
              </a:rPr>
              <a:t>vœux </a:t>
            </a:r>
            <a:r>
              <a:rPr lang="fr-FR" sz="1600" dirty="0">
                <a:solidFill>
                  <a:srgbClr val="3D566E"/>
                </a:solidFill>
              </a:rPr>
              <a:t> </a:t>
            </a:r>
            <a:r>
              <a:rPr lang="fr-FR" sz="1600" dirty="0" smtClean="0">
                <a:solidFill>
                  <a:srgbClr val="3D566E"/>
                </a:solidFill>
              </a:rPr>
              <a:t>et </a:t>
            </a:r>
            <a:r>
              <a:rPr lang="fr-FR" sz="1800" b="1" dirty="0" smtClean="0">
                <a:solidFill>
                  <a:srgbClr val="F28E65"/>
                </a:solidFill>
              </a:rPr>
              <a:t>10 </a:t>
            </a:r>
            <a:r>
              <a:rPr lang="fr-FR" sz="1800" b="1" dirty="0">
                <a:solidFill>
                  <a:srgbClr val="F28E65"/>
                </a:solidFill>
              </a:rPr>
              <a:t>vœux </a:t>
            </a:r>
            <a:r>
              <a:rPr lang="fr-FR" sz="1800" b="1" dirty="0" smtClean="0">
                <a:solidFill>
                  <a:srgbClr val="F28E65"/>
                </a:solidFill>
              </a:rPr>
              <a:t>supplémentaires pour des formations </a:t>
            </a:r>
            <a:r>
              <a:rPr lang="fr-FR" sz="1800" b="1" dirty="0">
                <a:solidFill>
                  <a:srgbClr val="F28E65"/>
                </a:solidFill>
              </a:rPr>
              <a:t>en apprentissage 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r>
              <a:rPr lang="fr-FR" dirty="0">
                <a:solidFill>
                  <a:srgbClr val="3D566E"/>
                </a:solidFill>
                <a:latin typeface="Calibri"/>
              </a:rPr>
              <a:t> </a:t>
            </a:r>
          </a:p>
          <a:p>
            <a:pPr lvl="0" defTabSz="457200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defRPr/>
            </a:pPr>
            <a:endParaRPr lang="fr-FR" dirty="0" smtClean="0">
              <a:solidFill>
                <a:srgbClr val="3D566E"/>
              </a:solidFill>
              <a:latin typeface="Calibri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008D9A9-1127-4E68-9676-64A99D232514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94694" y="4223551"/>
            <a:ext cx="8455898" cy="501124"/>
          </a:xfrm>
          <a:prstGeom prst="rect">
            <a:avLst/>
          </a:prstGeom>
          <a:solidFill>
            <a:srgbClr val="0C5076"/>
          </a:solidFill>
          <a:ln w="12700" cap="flat" cmpd="sng" algn="ctr">
            <a:solidFill>
              <a:srgbClr val="3D566E"/>
            </a:solidFill>
            <a:prstDash val="solid"/>
          </a:ln>
          <a:effectLst/>
        </p:spPr>
        <p:txBody>
          <a:bodyPr rtlCol="0" anchor="ctr"/>
          <a:lstStyle/>
          <a:p>
            <a:pPr marL="0" marR="0" lvl="1" indent="0" defTabSz="457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sz="1600" b="1" i="1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Notre</a:t>
            </a:r>
            <a:r>
              <a:rPr kumimoji="0" lang="fr-FR" sz="1600" b="1" i="1" u="sng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c</a:t>
            </a:r>
            <a:r>
              <a:rPr kumimoji="0" lang="fr-FR" sz="1600" b="1" i="1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onseil</a:t>
            </a:r>
            <a:r>
              <a:rPr kumimoji="0" lang="fr-FR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: </a:t>
            </a:r>
            <a:r>
              <a:rPr lang="fr-FR" sz="1600" i="1" kern="0" noProof="0" dirty="0" smtClean="0">
                <a:solidFill>
                  <a:schemeClr val="bg1"/>
                </a:solidFill>
              </a:rPr>
              <a:t>diversifier ses vœux et </a:t>
            </a:r>
            <a:r>
              <a:rPr kumimoji="0" lang="fr-FR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éviter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de </a:t>
            </a:r>
            <a:r>
              <a:rPr kumimoji="0" lang="fr-FR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n’en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formuler qu’un seul </a:t>
            </a:r>
            <a:r>
              <a:rPr kumimoji="0" lang="fr-FR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(en 2020, les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candidats ont formulé </a:t>
            </a:r>
            <a:r>
              <a:rPr kumimoji="0" lang="fr-FR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9 vœux </a:t>
            </a:r>
            <a:r>
              <a:rPr kumimoji="0" lang="fr-FR" sz="16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 moyenne</a:t>
            </a:r>
            <a:r>
              <a:rPr kumimoji="0" lang="fr-FR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).</a:t>
            </a:r>
            <a:endParaRPr kumimoji="0" lang="fr-FR" sz="16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835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336" y="820436"/>
            <a:ext cx="8424000" cy="720000"/>
          </a:xfrm>
        </p:spPr>
        <p:txBody>
          <a:bodyPr/>
          <a:lstStyle/>
          <a:p>
            <a:r>
              <a:rPr lang="fr-FR" dirty="0" smtClean="0"/>
              <a:t>LES VŒUX MULTIPLES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251520" y="1173314"/>
            <a:ext cx="8406337" cy="3435886"/>
          </a:xfrm>
        </p:spPr>
        <p:txBody>
          <a:bodyPr/>
          <a:lstStyle/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fr-FR" sz="1600" b="1" dirty="0" smtClean="0">
              <a:solidFill>
                <a:srgbClr val="F28E65"/>
              </a:solidFill>
              <a:latin typeface="Calibri"/>
            </a:endParaRPr>
          </a:p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fr-FR" sz="1800" b="1" dirty="0" smtClean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Un </a:t>
            </a:r>
            <a:r>
              <a:rPr lang="fr-FR" sz="1800" b="1" dirty="0">
                <a:solidFill>
                  <a:srgbClr val="F28E65"/>
                </a:solidFill>
              </a:rPr>
              <a:t>vœu multiple est un regroupement de plusieurs formations similaires</a:t>
            </a:r>
            <a:r>
              <a:rPr lang="fr-FR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3D566E"/>
                </a:solidFill>
              </a:rPr>
              <a:t>(exemple : le vœu multiple BTS « Management commercial opérationnel » qui regroupe toutes les formations de BTS « Management commercial opérationnel » en France</a:t>
            </a:r>
            <a:r>
              <a:rPr lang="fr-FR" sz="1800" dirty="0" smtClean="0">
                <a:solidFill>
                  <a:srgbClr val="3D566E"/>
                </a:solidFill>
              </a:rPr>
              <a:t>).</a:t>
            </a:r>
          </a:p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fr-FR" sz="1800" dirty="0">
              <a:solidFill>
                <a:srgbClr val="3D566E"/>
              </a:solidFill>
            </a:endParaRPr>
          </a:p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fr-FR" sz="1800" b="1" dirty="0" smtClean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Un vœu multiple compte pour un vœu </a:t>
            </a:r>
            <a:r>
              <a:rPr lang="fr-FR" sz="1800" dirty="0" smtClean="0">
                <a:solidFill>
                  <a:srgbClr val="3D566E"/>
                </a:solidFill>
              </a:rPr>
              <a:t>parmi les 10 vœux possibles.</a:t>
            </a:r>
          </a:p>
          <a:p>
            <a:pPr marL="0" lvl="1" indent="0" defTabSz="4572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fr-FR" sz="1800" dirty="0" smtClean="0">
              <a:solidFill>
                <a:srgbClr val="3D566E"/>
              </a:solidFill>
            </a:endParaRPr>
          </a:p>
          <a:p>
            <a:pPr marL="0" lvl="1" indent="0" defTabSz="45720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fr-FR" sz="1800" b="1" dirty="0" smtClean="0">
                <a:solidFill>
                  <a:srgbClr val="EC130E"/>
                </a:solidFill>
              </a:rPr>
              <a:t>&gt; </a:t>
            </a:r>
            <a:r>
              <a:rPr lang="fr-FR" sz="1800" b="1" dirty="0" smtClean="0">
                <a:solidFill>
                  <a:srgbClr val="F28E65"/>
                </a:solidFill>
              </a:rPr>
              <a:t>Chaque </a:t>
            </a:r>
            <a:r>
              <a:rPr lang="fr-FR" sz="1800" b="1" dirty="0">
                <a:solidFill>
                  <a:srgbClr val="F28E65"/>
                </a:solidFill>
              </a:rPr>
              <a:t>vœu multiple est composé de sous-vœux qui correspondent chacun à un établissement différent.</a:t>
            </a:r>
            <a:r>
              <a:rPr lang="fr-FR" sz="1800" dirty="0">
                <a:solidFill>
                  <a:srgbClr val="3D566E"/>
                </a:solidFill>
              </a:rPr>
              <a:t> </a:t>
            </a:r>
            <a:r>
              <a:rPr lang="fr-FR" sz="1800" dirty="0" smtClean="0">
                <a:solidFill>
                  <a:srgbClr val="3D566E"/>
                </a:solidFill>
              </a:rPr>
              <a:t>Vous </a:t>
            </a:r>
            <a:r>
              <a:rPr lang="fr-FR" sz="1800" dirty="0">
                <a:solidFill>
                  <a:srgbClr val="3D566E"/>
                </a:solidFill>
              </a:rPr>
              <a:t>pouvez choisir un ou plusieurs établissements, sans avoir besoin de les classer.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FFED0CB-98EC-4692-ADB6-485D6133F328}" type="datetime1">
              <a:rPr lang="fr-FR" cap="all" smtClean="0"/>
              <a:t>14/12/2020</a:t>
            </a:fld>
            <a:endParaRPr lang="fr-FR" cap="all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5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</TotalTime>
  <Words>972</Words>
  <Application>Microsoft Office PowerPoint</Application>
  <PresentationFormat>Affichage à l'écran (16:9)</PresentationFormat>
  <Paragraphs>140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Lucida Grande</vt:lpstr>
      <vt:lpstr>Times New Roman</vt:lpstr>
      <vt:lpstr>OPÉRATEURS</vt:lpstr>
      <vt:lpstr>w</vt:lpstr>
      <vt:lpstr>Parcoursup = un OUTIL incontournable  pour accéder à l’enseignement supérieur </vt:lpstr>
      <vt:lpstr>Présentation PowerPoint</vt:lpstr>
      <vt:lpstr>Présentation PowerPoint</vt:lpstr>
      <vt:lpstr>CONSEILS POUR BIEN SE PREPARER : </vt:lpstr>
      <vt:lpstr>RESSOURCES EN LIGNE</vt:lpstr>
      <vt:lpstr>Présentation PowerPoint</vt:lpstr>
      <vt:lpstr>FORMULER DES VŒUX MOTIVES  </vt:lpstr>
      <vt:lpstr>LES VŒUX MULTIPLES </vt:lpstr>
      <vt:lpstr>LES VŒUX MULTIPLES </vt:lpstr>
      <vt:lpstr>LES VŒUX MULTIPLES</vt:lpstr>
      <vt:lpstr>CONFIRMER SES VOEUX</vt:lpstr>
      <vt:lpstr>LES ELEMENTS DU DOSSIER TRANSMIS A CHAQUE FORMATION</vt:lpstr>
      <vt:lpstr>LA PHASE D’ADMISSION PRINCIPALE DU 27 MAI AU  16 JUILLET   </vt:lpstr>
      <vt:lpstr>UN ACCOMPAGNEMENT DE MAI A SEPTEMBRE </vt:lpstr>
      <vt:lpstr>Présentation PowerPoint</vt:lpstr>
      <vt:lpstr>Focus sur le BUT</vt:lpstr>
      <vt:lpstr>Ce diaporama vous a été présenté par  les CIO de la Mayenne</vt:lpstr>
    </vt:vector>
  </TitlesOfParts>
  <Manager>Client</Manager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subject>Client</dc:subject>
  <dc:creator>Microsoft Office User</dc:creator>
  <cp:lastModifiedBy>nordcop05</cp:lastModifiedBy>
  <cp:revision>85</cp:revision>
  <dcterms:created xsi:type="dcterms:W3CDTF">2020-10-27T08:44:50Z</dcterms:created>
  <dcterms:modified xsi:type="dcterms:W3CDTF">2020-12-14T14:36:11Z</dcterms:modified>
</cp:coreProperties>
</file>