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0" r:id="rId5"/>
    <p:sldId id="261" r:id="rId6"/>
    <p:sldId id="263" r:id="rId7"/>
    <p:sldId id="262"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5E"/>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CA99769-F40A-4673-BFFA-9FB6B3C7A6D2}" type="datetimeFigureOut">
              <a:rPr lang="fr-FR" smtClean="0"/>
              <a:pPr/>
              <a:t>22/05/2025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760BDE-BBDA-420F-B0F8-EB05204B6DE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99769-F40A-4673-BFFA-9FB6B3C7A6D2}" type="datetimeFigureOut">
              <a:rPr lang="fr-FR" smtClean="0"/>
              <a:pPr/>
              <a:t>22/05/2025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60BDE-BBDA-420F-B0F8-EB05204B6DE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image" Target="../media/image8.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hyperlink" Target="mailto:Lolita.chauvel@educagri.fr" TargetMode="External"/><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8.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pays de la loire.png"/>
          <p:cNvPicPr>
            <a:picLocks noChangeAspect="1"/>
          </p:cNvPicPr>
          <p:nvPr/>
        </p:nvPicPr>
        <p:blipFill>
          <a:blip r:embed="rId2" cstate="print"/>
          <a:stretch>
            <a:fillRect/>
          </a:stretch>
        </p:blipFill>
        <p:spPr>
          <a:xfrm>
            <a:off x="7740352" y="6093296"/>
            <a:ext cx="1080120" cy="588424"/>
          </a:xfrm>
          <a:prstGeom prst="rect">
            <a:avLst/>
          </a:prstGeom>
        </p:spPr>
      </p:pic>
      <p:pic>
        <p:nvPicPr>
          <p:cNvPr id="4" name="Picture 3" descr="\\10.53.10.11\lycee\ADMIN\Photos\LOGOS\LOGO AGRICAMPUS\logo AgriCampus.jpg"/>
          <p:cNvPicPr>
            <a:picLocks noChangeAspect="1" noChangeArrowheads="1"/>
          </p:cNvPicPr>
          <p:nvPr/>
        </p:nvPicPr>
        <p:blipFill>
          <a:blip r:embed="rId3" cstate="print"/>
          <a:srcRect/>
          <a:stretch>
            <a:fillRect/>
          </a:stretch>
        </p:blipFill>
        <p:spPr bwMode="auto">
          <a:xfrm>
            <a:off x="323528" y="1916832"/>
            <a:ext cx="3456384" cy="2807851"/>
          </a:xfrm>
          <a:prstGeom prst="rect">
            <a:avLst/>
          </a:prstGeom>
          <a:noFill/>
        </p:spPr>
      </p:pic>
      <p:pic>
        <p:nvPicPr>
          <p:cNvPr id="1029" name="Picture 5" descr="C:\Users\jouanneau\Downloads\EPLEFPA_LOGOTYPE_RVB_Pour_Fond_BLANC.png"/>
          <p:cNvPicPr>
            <a:picLocks noChangeAspect="1" noChangeArrowheads="1"/>
          </p:cNvPicPr>
          <p:nvPr/>
        </p:nvPicPr>
        <p:blipFill>
          <a:blip r:embed="rId4" cstate="print"/>
          <a:srcRect/>
          <a:stretch>
            <a:fillRect/>
          </a:stretch>
        </p:blipFill>
        <p:spPr bwMode="auto">
          <a:xfrm>
            <a:off x="5364088" y="6093296"/>
            <a:ext cx="1450062" cy="648072"/>
          </a:xfrm>
          <a:prstGeom prst="rect">
            <a:avLst/>
          </a:prstGeom>
          <a:noFill/>
        </p:spPr>
      </p:pic>
      <p:pic>
        <p:nvPicPr>
          <p:cNvPr id="103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p:blipFill>
        <p:spPr bwMode="auto">
          <a:xfrm>
            <a:off x="2715804" y="6093296"/>
            <a:ext cx="1403622" cy="612936"/>
          </a:xfrm>
          <a:prstGeom prst="rect">
            <a:avLst/>
          </a:prstGeom>
          <a:noFill/>
        </p:spPr>
      </p:pic>
      <p:pic>
        <p:nvPicPr>
          <p:cNvPr id="1031" name="Picture 7" descr="C:\Users\jouanneau\Downloads\logo_ministere.jpg"/>
          <p:cNvPicPr>
            <a:picLocks noChangeAspect="1" noChangeArrowheads="1"/>
          </p:cNvPicPr>
          <p:nvPr/>
        </p:nvPicPr>
        <p:blipFill>
          <a:blip r:embed="rId6" cstate="print"/>
          <a:srcRect/>
          <a:stretch>
            <a:fillRect/>
          </a:stretch>
        </p:blipFill>
        <p:spPr bwMode="auto">
          <a:xfrm>
            <a:off x="467544" y="6021288"/>
            <a:ext cx="1155889" cy="648072"/>
          </a:xfrm>
          <a:prstGeom prst="rect">
            <a:avLst/>
          </a:prstGeom>
          <a:noFill/>
        </p:spPr>
      </p:pic>
      <p:pic>
        <p:nvPicPr>
          <p:cNvPr id="1032" name="Picture 8" descr="C:\Users\jouanneau\Downloads\Design sans titre.png"/>
          <p:cNvPicPr>
            <a:picLocks noChangeAspect="1" noChangeArrowheads="1"/>
          </p:cNvPicPr>
          <p:nvPr/>
        </p:nvPicPr>
        <p:blipFill>
          <a:blip r:embed="rId7" cstate="print"/>
          <a:srcRect/>
          <a:stretch>
            <a:fillRect/>
          </a:stretch>
        </p:blipFill>
        <p:spPr bwMode="auto">
          <a:xfrm>
            <a:off x="7299176" y="0"/>
            <a:ext cx="1844824" cy="1844824"/>
          </a:xfrm>
          <a:prstGeom prst="rect">
            <a:avLst/>
          </a:prstGeom>
          <a:noFill/>
        </p:spPr>
      </p:pic>
      <p:sp>
        <p:nvSpPr>
          <p:cNvPr id="2" name="Titre 1"/>
          <p:cNvSpPr>
            <a:spLocks noGrp="1"/>
          </p:cNvSpPr>
          <p:nvPr>
            <p:ph type="ctrTitle"/>
          </p:nvPr>
        </p:nvSpPr>
        <p:spPr>
          <a:xfrm>
            <a:off x="3347864" y="2369951"/>
            <a:ext cx="5974432" cy="2118097"/>
          </a:xfrm>
        </p:spPr>
        <p:txBody>
          <a:bodyPr>
            <a:normAutofit/>
          </a:bodyPr>
          <a:lstStyle/>
          <a:p>
            <a:pPr algn="ctr"/>
            <a:r>
              <a:rPr lang="fr-FR" sz="4400" b="1" strike="noStrike" spc="-1" dirty="0">
                <a:solidFill>
                  <a:srgbClr val="4A765E"/>
                </a:solidFill>
                <a:latin typeface="Arial"/>
              </a:rPr>
              <a:t>Taxe </a:t>
            </a:r>
            <a:br>
              <a:rPr lang="fr-FR" sz="4400" b="1" strike="noStrike" spc="-1" dirty="0">
                <a:solidFill>
                  <a:srgbClr val="4A765E"/>
                </a:solidFill>
                <a:latin typeface="Arial"/>
              </a:rPr>
            </a:br>
            <a:r>
              <a:rPr lang="fr-FR" sz="4400" b="1" strike="noStrike" spc="-1" dirty="0">
                <a:solidFill>
                  <a:srgbClr val="4A765E"/>
                </a:solidFill>
                <a:latin typeface="Arial"/>
              </a:rPr>
              <a:t>d’apprentissage </a:t>
            </a:r>
            <a:br>
              <a:rPr lang="fr-FR" sz="4400" b="1" strike="noStrike" spc="-1" dirty="0">
                <a:solidFill>
                  <a:srgbClr val="4A765E"/>
                </a:solidFill>
                <a:latin typeface="Arial"/>
              </a:rPr>
            </a:br>
            <a:r>
              <a:rPr lang="fr-FR" sz="4400" b="1" strike="noStrike" spc="-1" dirty="0" smtClean="0">
                <a:solidFill>
                  <a:srgbClr val="4A765E"/>
                </a:solidFill>
                <a:latin typeface="Arial"/>
              </a:rPr>
              <a:t>2025</a:t>
            </a:r>
            <a:endParaRPr lang="fr-FR" sz="4400" b="0" strike="noStrike" spc="-1" dirty="0">
              <a:solidFill>
                <a:srgbClr val="4A765E"/>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jouanneau\Downloads\Design sans titre.png"/>
          <p:cNvPicPr>
            <a:picLocks noChangeAspect="1" noChangeArrowheads="1"/>
          </p:cNvPicPr>
          <p:nvPr/>
        </p:nvPicPr>
        <p:blipFill>
          <a:blip r:embed="rId2" cstate="print"/>
          <a:srcRect/>
          <a:stretch>
            <a:fillRect/>
          </a:stretch>
        </p:blipFill>
        <p:spPr bwMode="auto">
          <a:xfrm>
            <a:off x="7875240" y="0"/>
            <a:ext cx="1268760" cy="1268760"/>
          </a:xfrm>
          <a:prstGeom prst="rect">
            <a:avLst/>
          </a:prstGeom>
          <a:noFill/>
        </p:spPr>
      </p:pic>
      <p:pic>
        <p:nvPicPr>
          <p:cNvPr id="6" name="Image 5" descr="logo pays de la loire.png"/>
          <p:cNvPicPr>
            <a:picLocks noChangeAspect="1"/>
          </p:cNvPicPr>
          <p:nvPr/>
        </p:nvPicPr>
        <p:blipFill>
          <a:blip r:embed="rId3" cstate="print"/>
          <a:stretch>
            <a:fillRect/>
          </a:stretch>
        </p:blipFill>
        <p:spPr>
          <a:xfrm>
            <a:off x="8028384" y="6289436"/>
            <a:ext cx="720080" cy="392283"/>
          </a:xfrm>
          <a:prstGeom prst="rect">
            <a:avLst/>
          </a:prstGeom>
        </p:spPr>
      </p:pic>
      <p:pic>
        <p:nvPicPr>
          <p:cNvPr id="7" name="Picture 3" descr="\\10.53.10.11\lycee\ADMIN\Photos\LOGOS\LOGO AGRICAMPUS\logo AgriCampus.jpg"/>
          <p:cNvPicPr>
            <a:picLocks noChangeAspect="1" noChangeArrowheads="1"/>
          </p:cNvPicPr>
          <p:nvPr/>
        </p:nvPicPr>
        <p:blipFill>
          <a:blip r:embed="rId4" cstate="print"/>
          <a:srcRect/>
          <a:stretch>
            <a:fillRect/>
          </a:stretch>
        </p:blipFill>
        <p:spPr bwMode="auto">
          <a:xfrm>
            <a:off x="467544" y="6039250"/>
            <a:ext cx="864096" cy="701963"/>
          </a:xfrm>
          <a:prstGeom prst="rect">
            <a:avLst/>
          </a:prstGeom>
          <a:noFill/>
        </p:spPr>
      </p:pic>
      <p:pic>
        <p:nvPicPr>
          <p:cNvPr id="8" name="Picture 5" descr="C:\Users\jouanneau\Downloads\EPLEFPA_LOGOTYPE_RVB_Pour_Fond_BLANC.png"/>
          <p:cNvPicPr>
            <a:picLocks noChangeAspect="1" noChangeArrowheads="1"/>
          </p:cNvPicPr>
          <p:nvPr/>
        </p:nvPicPr>
        <p:blipFill>
          <a:blip r:embed="rId5" cstate="print"/>
          <a:srcRect/>
          <a:stretch>
            <a:fillRect/>
          </a:stretch>
        </p:blipFill>
        <p:spPr bwMode="auto">
          <a:xfrm>
            <a:off x="6228184" y="6309320"/>
            <a:ext cx="966708" cy="432048"/>
          </a:xfrm>
          <a:prstGeom prst="rect">
            <a:avLst/>
          </a:prstGeom>
          <a:noFill/>
        </p:spPr>
      </p:pic>
      <p:pic>
        <p:nvPicPr>
          <p:cNvPr id="10" name="Picture 7" descr="C:\Users\jouanneau\Downloads\logo_ministere.jpg"/>
          <p:cNvPicPr>
            <a:picLocks noChangeAspect="1" noChangeArrowheads="1"/>
          </p:cNvPicPr>
          <p:nvPr/>
        </p:nvPicPr>
        <p:blipFill>
          <a:blip r:embed="rId6" cstate="print"/>
          <a:srcRect/>
          <a:stretch>
            <a:fillRect/>
          </a:stretch>
        </p:blipFill>
        <p:spPr bwMode="auto">
          <a:xfrm>
            <a:off x="2339752" y="6165304"/>
            <a:ext cx="986617" cy="553166"/>
          </a:xfrm>
          <a:prstGeom prst="rect">
            <a:avLst/>
          </a:prstGeom>
          <a:noFill/>
        </p:spPr>
      </p:pic>
      <p:pic>
        <p:nvPicPr>
          <p:cNvPr id="4" name="Picture 6">
            <a:extLst>
              <a:ext uri="{FF2B5EF4-FFF2-40B4-BE49-F238E27FC236}">
                <a16:creationId xmlns="" xmlns:a16="http://schemas.microsoft.com/office/drawing/2014/main" id="{885CC6A9-F802-8ED0-2E8C-869FCB24781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p:blipFill>
        <p:spPr bwMode="auto">
          <a:xfrm>
            <a:off x="4210156" y="6274184"/>
            <a:ext cx="989389" cy="432048"/>
          </a:xfrm>
          <a:prstGeom prst="rect">
            <a:avLst/>
          </a:prstGeom>
          <a:noFill/>
        </p:spPr>
      </p:pic>
      <p:sp>
        <p:nvSpPr>
          <p:cNvPr id="3" name="ZoneTexte 3">
            <a:extLst>
              <a:ext uri="{FF2B5EF4-FFF2-40B4-BE49-F238E27FC236}">
                <a16:creationId xmlns="" xmlns:a16="http://schemas.microsoft.com/office/drawing/2014/main" id="{D5FB7323-7167-6E5B-C693-28BD3BF94D8A}"/>
              </a:ext>
            </a:extLst>
          </p:cNvPr>
          <p:cNvSpPr txBox="1"/>
          <p:nvPr/>
        </p:nvSpPr>
        <p:spPr>
          <a:xfrm>
            <a:off x="531822" y="634380"/>
            <a:ext cx="8080355" cy="517064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500" dirty="0">
                <a:solidFill>
                  <a:srgbClr val="4A765E"/>
                </a:solidFill>
                <a:latin typeface="Palatino"/>
              </a:rPr>
              <a:t>Madame, Monsieur,</a:t>
            </a:r>
          </a:p>
          <a:p>
            <a:endParaRPr lang="fr-FR" sz="1500" dirty="0">
              <a:solidFill>
                <a:srgbClr val="4A765E"/>
              </a:solidFill>
              <a:latin typeface="Palatino"/>
            </a:endParaRPr>
          </a:p>
          <a:p>
            <a:r>
              <a:rPr lang="fr-FR" sz="1500" dirty="0">
                <a:solidFill>
                  <a:srgbClr val="4A765E"/>
                </a:solidFill>
                <a:latin typeface="Palatino"/>
              </a:rPr>
              <a:t>Que ce soit en formation générale et technologique ou en formation professionnelle, la pédagogie de projet que nous mettons en œuvre permet à nos élèves de trouver du sens à leurs études.</a:t>
            </a:r>
          </a:p>
          <a:p>
            <a:r>
              <a:rPr lang="fr-FR" sz="1500" dirty="0">
                <a:solidFill>
                  <a:srgbClr val="4A765E"/>
                </a:solidFill>
                <a:latin typeface="Palatino"/>
              </a:rPr>
              <a:t>Qui plus est, un établissement agricole comme </a:t>
            </a:r>
            <a:r>
              <a:rPr lang="fr-FR" sz="1500" dirty="0" err="1">
                <a:solidFill>
                  <a:srgbClr val="4A765E"/>
                </a:solidFill>
                <a:latin typeface="Palatino"/>
              </a:rPr>
              <a:t>AgriCampus</a:t>
            </a:r>
            <a:r>
              <a:rPr lang="fr-FR" sz="1500" dirty="0">
                <a:solidFill>
                  <a:srgbClr val="4A765E"/>
                </a:solidFill>
                <a:latin typeface="Palatino"/>
              </a:rPr>
              <a:t> Laval est au cœur des grands débats de société d’aujourd’hui : alimentation, environnement, bien-être animal, renouvellement des actifs agricoles et transition </a:t>
            </a:r>
            <a:r>
              <a:rPr lang="fr-FR" sz="1500" dirty="0" err="1">
                <a:solidFill>
                  <a:srgbClr val="4A765E"/>
                </a:solidFill>
                <a:latin typeface="Palatino"/>
              </a:rPr>
              <a:t>agroécologique</a:t>
            </a:r>
            <a:r>
              <a:rPr lang="fr-FR" sz="1500" dirty="0">
                <a:solidFill>
                  <a:srgbClr val="4A765E"/>
                </a:solidFill>
                <a:latin typeface="Palatino"/>
              </a:rPr>
              <a:t>.</a:t>
            </a:r>
          </a:p>
          <a:p>
            <a:r>
              <a:rPr lang="fr-FR" sz="1500" dirty="0">
                <a:solidFill>
                  <a:srgbClr val="4A765E"/>
                </a:solidFill>
                <a:latin typeface="Palatino"/>
              </a:rPr>
              <a:t>Nos ateliers pédagogiques (exploitation agricole, atelier hippique, halle agroalimentaire) mais aussi les nombreux partenariats locaux que nous avons développés permettent à nos élèves et étudiants de rester connectés aux réalités de terrain.</a:t>
            </a:r>
          </a:p>
          <a:p>
            <a:endParaRPr lang="fr-FR" sz="1500" dirty="0">
              <a:solidFill>
                <a:srgbClr val="4A765E"/>
              </a:solidFill>
              <a:latin typeface="Palatino"/>
            </a:endParaRPr>
          </a:p>
          <a:p>
            <a:r>
              <a:rPr lang="fr-FR" sz="1500" dirty="0">
                <a:solidFill>
                  <a:srgbClr val="4A765E"/>
                </a:solidFill>
                <a:latin typeface="Palatino"/>
              </a:rPr>
              <a:t>Chaque année, vous êtes sollicités pour verser une taxe d’apprentissage à destination de formations dites professionnelles. Cette taxe nous permet de monter divers projets pédagogiques (séjours de découvertes des pratiques d’autres territoires, visites en entreprises, projets pédagogiques) et d’investir dans des équipements pédagogiques.</a:t>
            </a:r>
          </a:p>
          <a:p>
            <a:endParaRPr lang="fr-FR" sz="1500" dirty="0">
              <a:solidFill>
                <a:srgbClr val="4A765E"/>
              </a:solidFill>
              <a:latin typeface="Palatino"/>
            </a:endParaRPr>
          </a:p>
          <a:p>
            <a:r>
              <a:rPr lang="fr-FR" sz="1500" dirty="0">
                <a:solidFill>
                  <a:srgbClr val="4A765E"/>
                </a:solidFill>
                <a:latin typeface="Palatino"/>
              </a:rPr>
              <a:t>Cette année encore, nous venons vers vous pour vous sensibiliser à la démarche en ligne et la nécessité de cibler notre établissement et ses formations. Nous proposons donc de vous présenter la procédure afin que vous puissiez nous apporter votre soutien financier au travers de la taxe à destination des formations infra ou post bac dans les différents domaines professionnels énoncés précédemment.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779096" cy="701963"/>
          </a:xfrm>
        </p:spPr>
        <p:txBody>
          <a:bodyPr>
            <a:normAutofit/>
          </a:bodyPr>
          <a:lstStyle/>
          <a:p>
            <a:pPr algn="l"/>
            <a:r>
              <a:rPr lang="fr-FR" sz="3600" dirty="0">
                <a:solidFill>
                  <a:srgbClr val="4A765E"/>
                </a:solidFill>
                <a:latin typeface="Palatino" pitchFamily="18" charset="0"/>
              </a:rPr>
              <a:t>Calendrier de la plateforme</a:t>
            </a:r>
          </a:p>
        </p:txBody>
      </p:sp>
      <p:pic>
        <p:nvPicPr>
          <p:cNvPr id="5" name="Picture 8" descr="C:\Users\jouanneau\Downloads\Design sans titre.png"/>
          <p:cNvPicPr>
            <a:picLocks noChangeAspect="1" noChangeArrowheads="1"/>
          </p:cNvPicPr>
          <p:nvPr/>
        </p:nvPicPr>
        <p:blipFill>
          <a:blip r:embed="rId2" cstate="print"/>
          <a:srcRect/>
          <a:stretch>
            <a:fillRect/>
          </a:stretch>
        </p:blipFill>
        <p:spPr bwMode="auto">
          <a:xfrm>
            <a:off x="7875240" y="0"/>
            <a:ext cx="1268760" cy="1268760"/>
          </a:xfrm>
          <a:prstGeom prst="rect">
            <a:avLst/>
          </a:prstGeom>
          <a:noFill/>
        </p:spPr>
      </p:pic>
      <p:pic>
        <p:nvPicPr>
          <p:cNvPr id="6" name="Image 5" descr="logo pays de la loire.png"/>
          <p:cNvPicPr>
            <a:picLocks noChangeAspect="1"/>
          </p:cNvPicPr>
          <p:nvPr/>
        </p:nvPicPr>
        <p:blipFill>
          <a:blip r:embed="rId3" cstate="print"/>
          <a:stretch>
            <a:fillRect/>
          </a:stretch>
        </p:blipFill>
        <p:spPr>
          <a:xfrm>
            <a:off x="8028384" y="6289436"/>
            <a:ext cx="720080" cy="392283"/>
          </a:xfrm>
          <a:prstGeom prst="rect">
            <a:avLst/>
          </a:prstGeom>
        </p:spPr>
      </p:pic>
      <p:pic>
        <p:nvPicPr>
          <p:cNvPr id="7" name="Picture 3" descr="\\10.53.10.11\lycee\ADMIN\Photos\LOGOS\LOGO AGRICAMPUS\logo AgriCampus.jpg"/>
          <p:cNvPicPr>
            <a:picLocks noChangeAspect="1" noChangeArrowheads="1"/>
          </p:cNvPicPr>
          <p:nvPr/>
        </p:nvPicPr>
        <p:blipFill>
          <a:blip r:embed="rId4" cstate="print"/>
          <a:srcRect/>
          <a:stretch>
            <a:fillRect/>
          </a:stretch>
        </p:blipFill>
        <p:spPr bwMode="auto">
          <a:xfrm>
            <a:off x="467544" y="6039250"/>
            <a:ext cx="864096" cy="701963"/>
          </a:xfrm>
          <a:prstGeom prst="rect">
            <a:avLst/>
          </a:prstGeom>
          <a:noFill/>
        </p:spPr>
      </p:pic>
      <p:pic>
        <p:nvPicPr>
          <p:cNvPr id="8" name="Picture 5" descr="C:\Users\jouanneau\Downloads\EPLEFPA_LOGOTYPE_RVB_Pour_Fond_BLANC.png"/>
          <p:cNvPicPr>
            <a:picLocks noChangeAspect="1" noChangeArrowheads="1"/>
          </p:cNvPicPr>
          <p:nvPr/>
        </p:nvPicPr>
        <p:blipFill>
          <a:blip r:embed="rId5" cstate="print"/>
          <a:srcRect/>
          <a:stretch>
            <a:fillRect/>
          </a:stretch>
        </p:blipFill>
        <p:spPr bwMode="auto">
          <a:xfrm>
            <a:off x="6228184" y="6309320"/>
            <a:ext cx="966708" cy="432048"/>
          </a:xfrm>
          <a:prstGeom prst="rect">
            <a:avLst/>
          </a:prstGeom>
          <a:noFill/>
        </p:spPr>
      </p:pic>
      <p:pic>
        <p:nvPicPr>
          <p:cNvPr id="10" name="Picture 7" descr="C:\Users\jouanneau\Downloads\logo_ministere.jpg"/>
          <p:cNvPicPr>
            <a:picLocks noChangeAspect="1" noChangeArrowheads="1"/>
          </p:cNvPicPr>
          <p:nvPr/>
        </p:nvPicPr>
        <p:blipFill>
          <a:blip r:embed="rId6" cstate="print"/>
          <a:srcRect/>
          <a:stretch>
            <a:fillRect/>
          </a:stretch>
        </p:blipFill>
        <p:spPr bwMode="auto">
          <a:xfrm>
            <a:off x="2339752" y="6165304"/>
            <a:ext cx="986617" cy="553166"/>
          </a:xfrm>
          <a:prstGeom prst="rect">
            <a:avLst/>
          </a:prstGeom>
          <a:noFill/>
        </p:spPr>
      </p:pic>
      <p:pic>
        <p:nvPicPr>
          <p:cNvPr id="4" name="Picture 6">
            <a:extLst>
              <a:ext uri="{FF2B5EF4-FFF2-40B4-BE49-F238E27FC236}">
                <a16:creationId xmlns="" xmlns:a16="http://schemas.microsoft.com/office/drawing/2014/main" id="{885CC6A9-F802-8ED0-2E8C-869FCB24781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p:blipFill>
        <p:spPr bwMode="auto">
          <a:xfrm>
            <a:off x="4210156" y="6274184"/>
            <a:ext cx="989389" cy="432048"/>
          </a:xfrm>
          <a:prstGeom prst="rect">
            <a:avLst/>
          </a:prstGeom>
          <a:noFill/>
        </p:spPr>
      </p:pic>
      <p:pic>
        <p:nvPicPr>
          <p:cNvPr id="12" name="Image 11">
            <a:extLst>
              <a:ext uri="{FF2B5EF4-FFF2-40B4-BE49-F238E27FC236}">
                <a16:creationId xmlns="" xmlns:a16="http://schemas.microsoft.com/office/drawing/2014/main" id="{A34002E7-DF2F-1109-9686-7833D4E89D97}"/>
              </a:ext>
            </a:extLst>
          </p:cNvPr>
          <p:cNvPicPr>
            <a:picLocks noChangeAspect="1"/>
          </p:cNvPicPr>
          <p:nvPr/>
        </p:nvPicPr>
        <p:blipFill>
          <a:blip r:embed="rId8" cstate="print"/>
          <a:stretch>
            <a:fillRect/>
          </a:stretch>
        </p:blipFill>
        <p:spPr>
          <a:xfrm>
            <a:off x="3425945" y="1165592"/>
            <a:ext cx="2676525" cy="647700"/>
          </a:xfrm>
          <a:prstGeom prst="rect">
            <a:avLst/>
          </a:prstGeom>
        </p:spPr>
      </p:pic>
      <p:pic>
        <p:nvPicPr>
          <p:cNvPr id="3" name="Picture 2" descr="Z:\ADMIN\TAXE APPRENTISSAGE\TA 2025 (salaires 2024)\Capture d’écran 2025-05-19 151940.png"/>
          <p:cNvPicPr>
            <a:picLocks noChangeAspect="1" noChangeArrowheads="1"/>
          </p:cNvPicPr>
          <p:nvPr/>
        </p:nvPicPr>
        <p:blipFill>
          <a:blip r:embed="rId9" cstate="print"/>
          <a:srcRect/>
          <a:stretch>
            <a:fillRect/>
          </a:stretch>
        </p:blipFill>
        <p:spPr bwMode="auto">
          <a:xfrm>
            <a:off x="3059832" y="1844824"/>
            <a:ext cx="5867456" cy="3960440"/>
          </a:xfrm>
          <a:prstGeom prst="rect">
            <a:avLst/>
          </a:prstGeom>
          <a:noFill/>
        </p:spPr>
      </p:pic>
      <p:pic>
        <p:nvPicPr>
          <p:cNvPr id="9" name="Picture 3" descr="Z:\ADMIN\TAXE APPRENTISSAGE\TA 2025 (salaires 2024)\Capture d’écran 2025-05-19 152022.png"/>
          <p:cNvPicPr>
            <a:picLocks noChangeAspect="1" noChangeArrowheads="1"/>
          </p:cNvPicPr>
          <p:nvPr/>
        </p:nvPicPr>
        <p:blipFill>
          <a:blip r:embed="rId10" cstate="print"/>
          <a:srcRect/>
          <a:stretch>
            <a:fillRect/>
          </a:stretch>
        </p:blipFill>
        <p:spPr bwMode="auto">
          <a:xfrm>
            <a:off x="251520" y="980728"/>
            <a:ext cx="2448273" cy="1086126"/>
          </a:xfrm>
          <a:prstGeom prst="rect">
            <a:avLst/>
          </a:prstGeom>
          <a:noFill/>
        </p:spPr>
      </p:pic>
      <p:pic>
        <p:nvPicPr>
          <p:cNvPr id="11" name="Picture 4" descr="Z:\ADMIN\TAXE APPRENTISSAGE\TA 2025 (salaires 2024)\Capture d’écran 2025-05-19 152040.png"/>
          <p:cNvPicPr>
            <a:picLocks noChangeAspect="1" noChangeArrowheads="1"/>
          </p:cNvPicPr>
          <p:nvPr/>
        </p:nvPicPr>
        <p:blipFill>
          <a:blip r:embed="rId11" cstate="print"/>
          <a:srcRect/>
          <a:stretch>
            <a:fillRect/>
          </a:stretch>
        </p:blipFill>
        <p:spPr bwMode="auto">
          <a:xfrm>
            <a:off x="107504" y="2060848"/>
            <a:ext cx="2627784" cy="1258818"/>
          </a:xfrm>
          <a:prstGeom prst="rect">
            <a:avLst/>
          </a:prstGeom>
          <a:noFill/>
        </p:spPr>
      </p:pic>
      <p:pic>
        <p:nvPicPr>
          <p:cNvPr id="13" name="Picture 5" descr="Z:\ADMIN\TAXE APPRENTISSAGE\TA 2025 (salaires 2024)\Capture d’écran 2025-05-19 152052.png"/>
          <p:cNvPicPr>
            <a:picLocks noChangeAspect="1" noChangeArrowheads="1"/>
          </p:cNvPicPr>
          <p:nvPr/>
        </p:nvPicPr>
        <p:blipFill>
          <a:blip r:embed="rId12" cstate="print"/>
          <a:srcRect/>
          <a:stretch>
            <a:fillRect/>
          </a:stretch>
        </p:blipFill>
        <p:spPr bwMode="auto">
          <a:xfrm>
            <a:off x="179512" y="3356992"/>
            <a:ext cx="2533830" cy="1224136"/>
          </a:xfrm>
          <a:prstGeom prst="rect">
            <a:avLst/>
          </a:prstGeom>
          <a:noFill/>
        </p:spPr>
      </p:pic>
      <p:pic>
        <p:nvPicPr>
          <p:cNvPr id="14" name="Picture 6" descr="Z:\ADMIN\TAXE APPRENTISSAGE\TA 2025 (salaires 2024)\Capture d’écran 2025-05-19 152104.png"/>
          <p:cNvPicPr>
            <a:picLocks noChangeAspect="1" noChangeArrowheads="1"/>
          </p:cNvPicPr>
          <p:nvPr/>
        </p:nvPicPr>
        <p:blipFill>
          <a:blip r:embed="rId13" cstate="print"/>
          <a:srcRect/>
          <a:stretch>
            <a:fillRect/>
          </a:stretch>
        </p:blipFill>
        <p:spPr bwMode="auto">
          <a:xfrm>
            <a:off x="179512" y="4581128"/>
            <a:ext cx="2717777" cy="11797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404665"/>
            <a:ext cx="6624737" cy="648072"/>
          </a:xfrm>
        </p:spPr>
        <p:txBody>
          <a:bodyPr>
            <a:noAutofit/>
          </a:bodyPr>
          <a:lstStyle/>
          <a:p>
            <a:pPr algn="l"/>
            <a:r>
              <a:rPr lang="fr-FR" sz="3200" dirty="0">
                <a:solidFill>
                  <a:srgbClr val="4A765E"/>
                </a:solidFill>
                <a:latin typeface="Palatino" pitchFamily="18" charset="0"/>
              </a:rPr>
              <a:t>L’accès  la plateforme </a:t>
            </a:r>
            <a:br>
              <a:rPr lang="fr-FR" sz="3200" dirty="0">
                <a:solidFill>
                  <a:srgbClr val="4A765E"/>
                </a:solidFill>
                <a:latin typeface="Palatino" pitchFamily="18" charset="0"/>
              </a:rPr>
            </a:br>
            <a:r>
              <a:rPr lang="fr-FR" sz="3200" dirty="0">
                <a:solidFill>
                  <a:schemeClr val="accent2">
                    <a:lumMod val="75000"/>
                  </a:schemeClr>
                </a:solidFill>
                <a:latin typeface="Palatino" pitchFamily="18" charset="0"/>
              </a:rPr>
              <a:t>à partir du </a:t>
            </a:r>
            <a:r>
              <a:rPr lang="fr-FR" sz="3200" dirty="0" smtClean="0">
                <a:solidFill>
                  <a:schemeClr val="accent2">
                    <a:lumMod val="75000"/>
                  </a:schemeClr>
                </a:solidFill>
                <a:latin typeface="Palatino" pitchFamily="18" charset="0"/>
              </a:rPr>
              <a:t>26 </a:t>
            </a:r>
            <a:r>
              <a:rPr lang="fr-FR" sz="3200" dirty="0">
                <a:solidFill>
                  <a:schemeClr val="accent2">
                    <a:lumMod val="75000"/>
                  </a:schemeClr>
                </a:solidFill>
                <a:latin typeface="Palatino" pitchFamily="18" charset="0"/>
              </a:rPr>
              <a:t>mai </a:t>
            </a:r>
            <a:r>
              <a:rPr lang="fr-FR" sz="3200" dirty="0" smtClean="0">
                <a:solidFill>
                  <a:schemeClr val="accent2">
                    <a:lumMod val="75000"/>
                  </a:schemeClr>
                </a:solidFill>
                <a:latin typeface="Palatino" pitchFamily="18" charset="0"/>
              </a:rPr>
              <a:t>2025</a:t>
            </a:r>
            <a:endParaRPr lang="fr-FR" sz="3200" dirty="0">
              <a:solidFill>
                <a:schemeClr val="accent2">
                  <a:lumMod val="75000"/>
                </a:schemeClr>
              </a:solidFill>
              <a:latin typeface="Palatino" pitchFamily="18" charset="0"/>
            </a:endParaRPr>
          </a:p>
        </p:txBody>
      </p:sp>
      <p:pic>
        <p:nvPicPr>
          <p:cNvPr id="5" name="Picture 8" descr="C:\Users\jouanneau\Downloads\Design sans titre.png"/>
          <p:cNvPicPr>
            <a:picLocks noChangeAspect="1" noChangeArrowheads="1"/>
          </p:cNvPicPr>
          <p:nvPr/>
        </p:nvPicPr>
        <p:blipFill>
          <a:blip r:embed="rId2" cstate="print"/>
          <a:srcRect/>
          <a:stretch>
            <a:fillRect/>
          </a:stretch>
        </p:blipFill>
        <p:spPr bwMode="auto">
          <a:xfrm>
            <a:off x="7875240" y="0"/>
            <a:ext cx="1268760" cy="1268760"/>
          </a:xfrm>
          <a:prstGeom prst="rect">
            <a:avLst/>
          </a:prstGeom>
          <a:noFill/>
        </p:spPr>
      </p:pic>
      <p:pic>
        <p:nvPicPr>
          <p:cNvPr id="6" name="Image 5" descr="logo pays de la loire.png"/>
          <p:cNvPicPr>
            <a:picLocks noChangeAspect="1"/>
          </p:cNvPicPr>
          <p:nvPr/>
        </p:nvPicPr>
        <p:blipFill>
          <a:blip r:embed="rId3" cstate="print"/>
          <a:stretch>
            <a:fillRect/>
          </a:stretch>
        </p:blipFill>
        <p:spPr>
          <a:xfrm>
            <a:off x="8028384" y="6289436"/>
            <a:ext cx="720080" cy="392283"/>
          </a:xfrm>
          <a:prstGeom prst="rect">
            <a:avLst/>
          </a:prstGeom>
        </p:spPr>
      </p:pic>
      <p:pic>
        <p:nvPicPr>
          <p:cNvPr id="7" name="Picture 3" descr="\\10.53.10.11\lycee\ADMIN\Photos\LOGOS\LOGO AGRICAMPUS\logo AgriCampus.jpg"/>
          <p:cNvPicPr>
            <a:picLocks noChangeAspect="1" noChangeArrowheads="1"/>
          </p:cNvPicPr>
          <p:nvPr/>
        </p:nvPicPr>
        <p:blipFill>
          <a:blip r:embed="rId4" cstate="print"/>
          <a:srcRect/>
          <a:stretch>
            <a:fillRect/>
          </a:stretch>
        </p:blipFill>
        <p:spPr bwMode="auto">
          <a:xfrm>
            <a:off x="467544" y="6039250"/>
            <a:ext cx="864096" cy="701963"/>
          </a:xfrm>
          <a:prstGeom prst="rect">
            <a:avLst/>
          </a:prstGeom>
          <a:noFill/>
        </p:spPr>
      </p:pic>
      <p:pic>
        <p:nvPicPr>
          <p:cNvPr id="8" name="Picture 5" descr="C:\Users\jouanneau\Downloads\EPLEFPA_LOGOTYPE_RVB_Pour_Fond_BLANC.png"/>
          <p:cNvPicPr>
            <a:picLocks noChangeAspect="1" noChangeArrowheads="1"/>
          </p:cNvPicPr>
          <p:nvPr/>
        </p:nvPicPr>
        <p:blipFill>
          <a:blip r:embed="rId5" cstate="print"/>
          <a:srcRect/>
          <a:stretch>
            <a:fillRect/>
          </a:stretch>
        </p:blipFill>
        <p:spPr bwMode="auto">
          <a:xfrm>
            <a:off x="6228184" y="6309320"/>
            <a:ext cx="966708" cy="432048"/>
          </a:xfrm>
          <a:prstGeom prst="rect">
            <a:avLst/>
          </a:prstGeom>
          <a:noFill/>
        </p:spPr>
      </p:pic>
      <p:pic>
        <p:nvPicPr>
          <p:cNvPr id="10" name="Picture 7" descr="C:\Users\jouanneau\Downloads\logo_ministere.jpg"/>
          <p:cNvPicPr>
            <a:picLocks noChangeAspect="1" noChangeArrowheads="1"/>
          </p:cNvPicPr>
          <p:nvPr/>
        </p:nvPicPr>
        <p:blipFill>
          <a:blip r:embed="rId6" cstate="print"/>
          <a:srcRect/>
          <a:stretch>
            <a:fillRect/>
          </a:stretch>
        </p:blipFill>
        <p:spPr bwMode="auto">
          <a:xfrm>
            <a:off x="2339752" y="6165304"/>
            <a:ext cx="986617" cy="553166"/>
          </a:xfrm>
          <a:prstGeom prst="rect">
            <a:avLst/>
          </a:prstGeom>
          <a:noFill/>
        </p:spPr>
      </p:pic>
      <p:pic>
        <p:nvPicPr>
          <p:cNvPr id="4" name="Picture 6">
            <a:extLst>
              <a:ext uri="{FF2B5EF4-FFF2-40B4-BE49-F238E27FC236}">
                <a16:creationId xmlns="" xmlns:a16="http://schemas.microsoft.com/office/drawing/2014/main" id="{885CC6A9-F802-8ED0-2E8C-869FCB24781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p:blipFill>
        <p:spPr bwMode="auto">
          <a:xfrm>
            <a:off x="4210156" y="6274184"/>
            <a:ext cx="989389" cy="432048"/>
          </a:xfrm>
          <a:prstGeom prst="rect">
            <a:avLst/>
          </a:prstGeom>
          <a:noFill/>
        </p:spPr>
      </p:pic>
      <p:pic>
        <p:nvPicPr>
          <p:cNvPr id="3" name="Image 2">
            <a:extLst>
              <a:ext uri="{FF2B5EF4-FFF2-40B4-BE49-F238E27FC236}">
                <a16:creationId xmlns="" xmlns:a16="http://schemas.microsoft.com/office/drawing/2014/main" id="{DDD0C069-E10E-CBCC-A4AB-6A1074D9D381}"/>
              </a:ext>
            </a:extLst>
          </p:cNvPr>
          <p:cNvPicPr>
            <a:picLocks noChangeAspect="1"/>
          </p:cNvPicPr>
          <p:nvPr/>
        </p:nvPicPr>
        <p:blipFill>
          <a:blip r:embed="rId8" cstate="print"/>
          <a:stretch>
            <a:fillRect/>
          </a:stretch>
        </p:blipFill>
        <p:spPr>
          <a:xfrm>
            <a:off x="1091736" y="1425389"/>
            <a:ext cx="6236840" cy="4521863"/>
          </a:xfrm>
          <a:prstGeom prst="rect">
            <a:avLst/>
          </a:prstGeom>
        </p:spPr>
      </p:pic>
    </p:spTree>
    <p:extLst>
      <p:ext uri="{BB962C8B-B14F-4D97-AF65-F5344CB8AC3E}">
        <p14:creationId xmlns="" xmlns:p14="http://schemas.microsoft.com/office/powerpoint/2010/main" val="125788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jouanneau\Downloads\Design sans titre.png"/>
          <p:cNvPicPr>
            <a:picLocks noChangeAspect="1" noChangeArrowheads="1"/>
          </p:cNvPicPr>
          <p:nvPr/>
        </p:nvPicPr>
        <p:blipFill>
          <a:blip r:embed="rId2" cstate="print"/>
          <a:srcRect/>
          <a:stretch>
            <a:fillRect/>
          </a:stretch>
        </p:blipFill>
        <p:spPr bwMode="auto">
          <a:xfrm>
            <a:off x="7875240" y="0"/>
            <a:ext cx="1268760" cy="1268760"/>
          </a:xfrm>
          <a:prstGeom prst="rect">
            <a:avLst/>
          </a:prstGeom>
          <a:noFill/>
        </p:spPr>
      </p:pic>
      <p:pic>
        <p:nvPicPr>
          <p:cNvPr id="6" name="Image 5" descr="logo pays de la loire.png"/>
          <p:cNvPicPr>
            <a:picLocks noChangeAspect="1"/>
          </p:cNvPicPr>
          <p:nvPr/>
        </p:nvPicPr>
        <p:blipFill>
          <a:blip r:embed="rId3" cstate="print"/>
          <a:stretch>
            <a:fillRect/>
          </a:stretch>
        </p:blipFill>
        <p:spPr>
          <a:xfrm>
            <a:off x="8028384" y="6289436"/>
            <a:ext cx="720080" cy="392283"/>
          </a:xfrm>
          <a:prstGeom prst="rect">
            <a:avLst/>
          </a:prstGeom>
        </p:spPr>
      </p:pic>
      <p:pic>
        <p:nvPicPr>
          <p:cNvPr id="7" name="Picture 3" descr="\\10.53.10.11\lycee\ADMIN\Photos\LOGOS\LOGO AGRICAMPUS\logo AgriCampus.jpg"/>
          <p:cNvPicPr>
            <a:picLocks noChangeAspect="1" noChangeArrowheads="1"/>
          </p:cNvPicPr>
          <p:nvPr/>
        </p:nvPicPr>
        <p:blipFill>
          <a:blip r:embed="rId4" cstate="print"/>
          <a:srcRect/>
          <a:stretch>
            <a:fillRect/>
          </a:stretch>
        </p:blipFill>
        <p:spPr bwMode="auto">
          <a:xfrm>
            <a:off x="467544" y="6039250"/>
            <a:ext cx="864096" cy="701963"/>
          </a:xfrm>
          <a:prstGeom prst="rect">
            <a:avLst/>
          </a:prstGeom>
          <a:noFill/>
        </p:spPr>
      </p:pic>
      <p:pic>
        <p:nvPicPr>
          <p:cNvPr id="8" name="Picture 5" descr="C:\Users\jouanneau\Downloads\EPLEFPA_LOGOTYPE_RVB_Pour_Fond_BLANC.png"/>
          <p:cNvPicPr>
            <a:picLocks noChangeAspect="1" noChangeArrowheads="1"/>
          </p:cNvPicPr>
          <p:nvPr/>
        </p:nvPicPr>
        <p:blipFill>
          <a:blip r:embed="rId5" cstate="print"/>
          <a:srcRect/>
          <a:stretch>
            <a:fillRect/>
          </a:stretch>
        </p:blipFill>
        <p:spPr bwMode="auto">
          <a:xfrm>
            <a:off x="6228184" y="6309320"/>
            <a:ext cx="966708" cy="432048"/>
          </a:xfrm>
          <a:prstGeom prst="rect">
            <a:avLst/>
          </a:prstGeom>
          <a:noFill/>
        </p:spPr>
      </p:pic>
      <p:pic>
        <p:nvPicPr>
          <p:cNvPr id="10" name="Picture 7" descr="C:\Users\jouanneau\Downloads\logo_ministere.jpg"/>
          <p:cNvPicPr>
            <a:picLocks noChangeAspect="1" noChangeArrowheads="1"/>
          </p:cNvPicPr>
          <p:nvPr/>
        </p:nvPicPr>
        <p:blipFill>
          <a:blip r:embed="rId6" cstate="print"/>
          <a:srcRect/>
          <a:stretch>
            <a:fillRect/>
          </a:stretch>
        </p:blipFill>
        <p:spPr bwMode="auto">
          <a:xfrm>
            <a:off x="2339752" y="6165304"/>
            <a:ext cx="986617" cy="553166"/>
          </a:xfrm>
          <a:prstGeom prst="rect">
            <a:avLst/>
          </a:prstGeom>
          <a:noFill/>
        </p:spPr>
      </p:pic>
      <p:pic>
        <p:nvPicPr>
          <p:cNvPr id="4" name="Picture 6">
            <a:extLst>
              <a:ext uri="{FF2B5EF4-FFF2-40B4-BE49-F238E27FC236}">
                <a16:creationId xmlns="" xmlns:a16="http://schemas.microsoft.com/office/drawing/2014/main" id="{885CC6A9-F802-8ED0-2E8C-869FCB24781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p:blipFill>
        <p:spPr bwMode="auto">
          <a:xfrm>
            <a:off x="4210156" y="6274184"/>
            <a:ext cx="989389" cy="432048"/>
          </a:xfrm>
          <a:prstGeom prst="rect">
            <a:avLst/>
          </a:prstGeom>
          <a:noFill/>
        </p:spPr>
      </p:pic>
      <p:pic>
        <p:nvPicPr>
          <p:cNvPr id="3" name="Picture 3">
            <a:extLst>
              <a:ext uri="{FF2B5EF4-FFF2-40B4-BE49-F238E27FC236}">
                <a16:creationId xmlns="" xmlns:a16="http://schemas.microsoft.com/office/drawing/2014/main" id="{0484865C-2731-D73F-4A87-63C521F4698F}"/>
              </a:ext>
            </a:extLst>
          </p:cNvPr>
          <p:cNvPicPr>
            <a:picLocks noChangeAspect="1" noChangeArrowheads="1"/>
          </p:cNvPicPr>
          <p:nvPr/>
        </p:nvPicPr>
        <p:blipFill>
          <a:blip r:embed="rId8" cstate="print"/>
          <a:srcRect/>
          <a:stretch>
            <a:fillRect/>
          </a:stretch>
        </p:blipFill>
        <p:spPr bwMode="auto">
          <a:xfrm>
            <a:off x="589430" y="1595404"/>
            <a:ext cx="5910354" cy="593180"/>
          </a:xfrm>
          <a:prstGeom prst="rect">
            <a:avLst/>
          </a:prstGeom>
          <a:noFill/>
        </p:spPr>
      </p:pic>
      <p:pic>
        <p:nvPicPr>
          <p:cNvPr id="9" name="Picture 4">
            <a:extLst>
              <a:ext uri="{FF2B5EF4-FFF2-40B4-BE49-F238E27FC236}">
                <a16:creationId xmlns="" xmlns:a16="http://schemas.microsoft.com/office/drawing/2014/main" id="{888A168E-AA4A-1E61-5CEB-CBF239640B5B}"/>
              </a:ext>
            </a:extLst>
          </p:cNvPr>
          <p:cNvPicPr>
            <a:picLocks noChangeAspect="1" noChangeArrowheads="1"/>
          </p:cNvPicPr>
          <p:nvPr/>
        </p:nvPicPr>
        <p:blipFill>
          <a:blip r:embed="rId9" cstate="print"/>
          <a:srcRect/>
          <a:stretch>
            <a:fillRect/>
          </a:stretch>
        </p:blipFill>
        <p:spPr bwMode="auto">
          <a:xfrm>
            <a:off x="558072" y="2295117"/>
            <a:ext cx="3812761" cy="3359422"/>
          </a:xfrm>
          <a:prstGeom prst="rect">
            <a:avLst/>
          </a:prstGeom>
          <a:noFill/>
        </p:spPr>
      </p:pic>
      <p:pic>
        <p:nvPicPr>
          <p:cNvPr id="11" name="Picture 5">
            <a:extLst>
              <a:ext uri="{FF2B5EF4-FFF2-40B4-BE49-F238E27FC236}">
                <a16:creationId xmlns="" xmlns:a16="http://schemas.microsoft.com/office/drawing/2014/main" id="{23BDA9E2-3C65-36B4-511B-FBB16FC8AC67}"/>
              </a:ext>
            </a:extLst>
          </p:cNvPr>
          <p:cNvPicPr>
            <a:picLocks noChangeAspect="1" noChangeArrowheads="1"/>
          </p:cNvPicPr>
          <p:nvPr/>
        </p:nvPicPr>
        <p:blipFill>
          <a:blip r:embed="rId10" cstate="print"/>
          <a:srcRect/>
          <a:stretch>
            <a:fillRect/>
          </a:stretch>
        </p:blipFill>
        <p:spPr bwMode="auto">
          <a:xfrm>
            <a:off x="4264722" y="2327265"/>
            <a:ext cx="4321207" cy="3240187"/>
          </a:xfrm>
          <a:prstGeom prst="rect">
            <a:avLst/>
          </a:prstGeom>
          <a:noFill/>
        </p:spPr>
      </p:pic>
      <p:sp>
        <p:nvSpPr>
          <p:cNvPr id="20" name="Titre 1">
            <a:extLst>
              <a:ext uri="{FF2B5EF4-FFF2-40B4-BE49-F238E27FC236}">
                <a16:creationId xmlns="" xmlns:a16="http://schemas.microsoft.com/office/drawing/2014/main" id="{4C3A2146-8EFC-DF4A-36EC-3D2B32D577A3}"/>
              </a:ext>
            </a:extLst>
          </p:cNvPr>
          <p:cNvSpPr txBox="1">
            <a:spLocks/>
          </p:cNvSpPr>
          <p:nvPr/>
        </p:nvSpPr>
        <p:spPr>
          <a:xfrm>
            <a:off x="467543" y="404665"/>
            <a:ext cx="6624737"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dirty="0">
                <a:solidFill>
                  <a:srgbClr val="4A765E"/>
                </a:solidFill>
                <a:latin typeface="Palatino" pitchFamily="18" charset="0"/>
              </a:rPr>
              <a:t>L’accès  la plateforme </a:t>
            </a:r>
            <a:br>
              <a:rPr lang="fr-FR" sz="3200" dirty="0">
                <a:solidFill>
                  <a:srgbClr val="4A765E"/>
                </a:solidFill>
                <a:latin typeface="Palatino" pitchFamily="18" charset="0"/>
              </a:rPr>
            </a:br>
            <a:r>
              <a:rPr lang="fr-FR" sz="3200" dirty="0">
                <a:solidFill>
                  <a:schemeClr val="accent2">
                    <a:lumMod val="75000"/>
                  </a:schemeClr>
                </a:solidFill>
                <a:latin typeface="Palatino" pitchFamily="18" charset="0"/>
              </a:rPr>
              <a:t>à partir du </a:t>
            </a:r>
            <a:r>
              <a:rPr lang="fr-FR" sz="3200" dirty="0" smtClean="0">
                <a:solidFill>
                  <a:schemeClr val="accent2">
                    <a:lumMod val="75000"/>
                  </a:schemeClr>
                </a:solidFill>
                <a:latin typeface="Palatino" pitchFamily="18" charset="0"/>
              </a:rPr>
              <a:t>26 </a:t>
            </a:r>
            <a:r>
              <a:rPr lang="fr-FR" sz="3200" dirty="0">
                <a:solidFill>
                  <a:schemeClr val="accent2">
                    <a:lumMod val="75000"/>
                  </a:schemeClr>
                </a:solidFill>
                <a:latin typeface="Palatino" pitchFamily="18" charset="0"/>
              </a:rPr>
              <a:t>mai </a:t>
            </a:r>
            <a:r>
              <a:rPr lang="fr-FR" sz="3200" dirty="0" smtClean="0">
                <a:solidFill>
                  <a:schemeClr val="accent2">
                    <a:lumMod val="75000"/>
                  </a:schemeClr>
                </a:solidFill>
                <a:latin typeface="Palatino" pitchFamily="18" charset="0"/>
              </a:rPr>
              <a:t>2025</a:t>
            </a:r>
            <a:endParaRPr lang="fr-FR" sz="3200" dirty="0">
              <a:solidFill>
                <a:schemeClr val="accent2">
                  <a:lumMod val="75000"/>
                </a:schemeClr>
              </a:solidFill>
              <a:latin typeface="Palatino" pitchFamily="18" charset="0"/>
            </a:endParaRPr>
          </a:p>
        </p:txBody>
      </p:sp>
    </p:spTree>
    <p:extLst>
      <p:ext uri="{BB962C8B-B14F-4D97-AF65-F5344CB8AC3E}">
        <p14:creationId xmlns="" xmlns:p14="http://schemas.microsoft.com/office/powerpoint/2010/main" val="217485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844" y="566797"/>
            <a:ext cx="6990476" cy="701963"/>
          </a:xfrm>
        </p:spPr>
        <p:txBody>
          <a:bodyPr>
            <a:noAutofit/>
          </a:bodyPr>
          <a:lstStyle/>
          <a:p>
            <a:pPr algn="l"/>
            <a:r>
              <a:rPr lang="fr-FR" sz="3600" dirty="0">
                <a:solidFill>
                  <a:srgbClr val="4A765E"/>
                </a:solidFill>
                <a:latin typeface="Palatino" pitchFamily="18" charset="0"/>
              </a:rPr>
              <a:t>Trouver les formations d’AgriCampus Laval</a:t>
            </a:r>
          </a:p>
        </p:txBody>
      </p:sp>
      <p:pic>
        <p:nvPicPr>
          <p:cNvPr id="5" name="Picture 8" descr="C:\Users\jouanneau\Downloads\Design sans titre.png"/>
          <p:cNvPicPr>
            <a:picLocks noChangeAspect="1" noChangeArrowheads="1"/>
          </p:cNvPicPr>
          <p:nvPr/>
        </p:nvPicPr>
        <p:blipFill>
          <a:blip r:embed="rId2" cstate="print"/>
          <a:srcRect/>
          <a:stretch>
            <a:fillRect/>
          </a:stretch>
        </p:blipFill>
        <p:spPr bwMode="auto">
          <a:xfrm>
            <a:off x="7875240" y="0"/>
            <a:ext cx="1268760" cy="1268760"/>
          </a:xfrm>
          <a:prstGeom prst="rect">
            <a:avLst/>
          </a:prstGeom>
          <a:noFill/>
        </p:spPr>
      </p:pic>
      <p:pic>
        <p:nvPicPr>
          <p:cNvPr id="6" name="Image 5" descr="logo pays de la loire.png"/>
          <p:cNvPicPr>
            <a:picLocks noChangeAspect="1"/>
          </p:cNvPicPr>
          <p:nvPr/>
        </p:nvPicPr>
        <p:blipFill>
          <a:blip r:embed="rId3" cstate="print"/>
          <a:stretch>
            <a:fillRect/>
          </a:stretch>
        </p:blipFill>
        <p:spPr>
          <a:xfrm>
            <a:off x="8028384" y="6289436"/>
            <a:ext cx="720080" cy="392283"/>
          </a:xfrm>
          <a:prstGeom prst="rect">
            <a:avLst/>
          </a:prstGeom>
        </p:spPr>
      </p:pic>
      <p:pic>
        <p:nvPicPr>
          <p:cNvPr id="7" name="Picture 3" descr="\\10.53.10.11\lycee\ADMIN\Photos\LOGOS\LOGO AGRICAMPUS\logo AgriCampus.jpg"/>
          <p:cNvPicPr>
            <a:picLocks noChangeAspect="1" noChangeArrowheads="1"/>
          </p:cNvPicPr>
          <p:nvPr/>
        </p:nvPicPr>
        <p:blipFill>
          <a:blip r:embed="rId4" cstate="print"/>
          <a:srcRect/>
          <a:stretch>
            <a:fillRect/>
          </a:stretch>
        </p:blipFill>
        <p:spPr bwMode="auto">
          <a:xfrm>
            <a:off x="467544" y="6039250"/>
            <a:ext cx="864096" cy="701963"/>
          </a:xfrm>
          <a:prstGeom prst="rect">
            <a:avLst/>
          </a:prstGeom>
          <a:noFill/>
        </p:spPr>
      </p:pic>
      <p:pic>
        <p:nvPicPr>
          <p:cNvPr id="8" name="Picture 5" descr="C:\Users\jouanneau\Downloads\EPLEFPA_LOGOTYPE_RVB_Pour_Fond_BLANC.png"/>
          <p:cNvPicPr>
            <a:picLocks noChangeAspect="1" noChangeArrowheads="1"/>
          </p:cNvPicPr>
          <p:nvPr/>
        </p:nvPicPr>
        <p:blipFill>
          <a:blip r:embed="rId5" cstate="print"/>
          <a:srcRect/>
          <a:stretch>
            <a:fillRect/>
          </a:stretch>
        </p:blipFill>
        <p:spPr bwMode="auto">
          <a:xfrm>
            <a:off x="6228184" y="6309320"/>
            <a:ext cx="966708" cy="432048"/>
          </a:xfrm>
          <a:prstGeom prst="rect">
            <a:avLst/>
          </a:prstGeom>
          <a:noFill/>
        </p:spPr>
      </p:pic>
      <p:pic>
        <p:nvPicPr>
          <p:cNvPr id="10" name="Picture 7" descr="C:\Users\jouanneau\Downloads\logo_ministere.jpg"/>
          <p:cNvPicPr>
            <a:picLocks noChangeAspect="1" noChangeArrowheads="1"/>
          </p:cNvPicPr>
          <p:nvPr/>
        </p:nvPicPr>
        <p:blipFill>
          <a:blip r:embed="rId6" cstate="print"/>
          <a:srcRect/>
          <a:stretch>
            <a:fillRect/>
          </a:stretch>
        </p:blipFill>
        <p:spPr bwMode="auto">
          <a:xfrm>
            <a:off x="2339752" y="6165304"/>
            <a:ext cx="986617" cy="553166"/>
          </a:xfrm>
          <a:prstGeom prst="rect">
            <a:avLst/>
          </a:prstGeom>
          <a:noFill/>
        </p:spPr>
      </p:pic>
      <p:pic>
        <p:nvPicPr>
          <p:cNvPr id="4" name="Picture 6">
            <a:extLst>
              <a:ext uri="{FF2B5EF4-FFF2-40B4-BE49-F238E27FC236}">
                <a16:creationId xmlns="" xmlns:a16="http://schemas.microsoft.com/office/drawing/2014/main" id="{885CC6A9-F802-8ED0-2E8C-869FCB24781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p:blipFill>
        <p:spPr bwMode="auto">
          <a:xfrm>
            <a:off x="4210156" y="6274184"/>
            <a:ext cx="989389" cy="432048"/>
          </a:xfrm>
          <a:prstGeom prst="rect">
            <a:avLst/>
          </a:prstGeom>
          <a:noFill/>
        </p:spPr>
      </p:pic>
      <p:grpSp>
        <p:nvGrpSpPr>
          <p:cNvPr id="3" name="Groupe 2">
            <a:extLst>
              <a:ext uri="{FF2B5EF4-FFF2-40B4-BE49-F238E27FC236}">
                <a16:creationId xmlns="" xmlns:a16="http://schemas.microsoft.com/office/drawing/2014/main" id="{DB546FC7-FFA9-BFEB-FEF5-800A4E836A50}"/>
              </a:ext>
            </a:extLst>
          </p:cNvPr>
          <p:cNvGrpSpPr/>
          <p:nvPr/>
        </p:nvGrpSpPr>
        <p:grpSpPr>
          <a:xfrm>
            <a:off x="465622" y="1785536"/>
            <a:ext cx="6478014" cy="4112507"/>
            <a:chOff x="1091880" y="1485720"/>
            <a:chExt cx="6478014" cy="4112507"/>
          </a:xfrm>
        </p:grpSpPr>
        <p:grpSp>
          <p:nvGrpSpPr>
            <p:cNvPr id="16" name="Groupe 15">
              <a:extLst>
                <a:ext uri="{FF2B5EF4-FFF2-40B4-BE49-F238E27FC236}">
                  <a16:creationId xmlns="" xmlns:a16="http://schemas.microsoft.com/office/drawing/2014/main" id="{FDF01040-60B0-3CF0-69A4-13318B460AED}"/>
                </a:ext>
              </a:extLst>
            </p:cNvPr>
            <p:cNvGrpSpPr/>
            <p:nvPr/>
          </p:nvGrpSpPr>
          <p:grpSpPr>
            <a:xfrm>
              <a:off x="1091880" y="1485720"/>
              <a:ext cx="6478014" cy="4112507"/>
              <a:chOff x="1063029" y="733155"/>
              <a:chExt cx="6478014" cy="4112507"/>
            </a:xfrm>
          </p:grpSpPr>
          <p:pic>
            <p:nvPicPr>
              <p:cNvPr id="21" name="Image 20">
                <a:extLst>
                  <a:ext uri="{FF2B5EF4-FFF2-40B4-BE49-F238E27FC236}">
                    <a16:creationId xmlns="" xmlns:a16="http://schemas.microsoft.com/office/drawing/2014/main" id="{4296BFDB-CEE0-496B-6108-1D7B76C44360}"/>
                  </a:ext>
                </a:extLst>
              </p:cNvPr>
              <p:cNvPicPr>
                <a:picLocks noChangeAspect="1"/>
              </p:cNvPicPr>
              <p:nvPr/>
            </p:nvPicPr>
            <p:blipFill>
              <a:blip r:embed="rId8" cstate="print"/>
              <a:stretch>
                <a:fillRect/>
              </a:stretch>
            </p:blipFill>
            <p:spPr>
              <a:xfrm>
                <a:off x="1063029" y="733155"/>
                <a:ext cx="6451888" cy="2232140"/>
              </a:xfrm>
              <a:prstGeom prst="rect">
                <a:avLst/>
              </a:prstGeom>
            </p:spPr>
          </p:pic>
          <p:pic>
            <p:nvPicPr>
              <p:cNvPr id="22" name="Image 21">
                <a:extLst>
                  <a:ext uri="{FF2B5EF4-FFF2-40B4-BE49-F238E27FC236}">
                    <a16:creationId xmlns="" xmlns:a16="http://schemas.microsoft.com/office/drawing/2014/main" id="{666C9AB5-C458-2CB0-E5A4-179068906370}"/>
                  </a:ext>
                </a:extLst>
              </p:cNvPr>
              <p:cNvPicPr>
                <a:picLocks noChangeAspect="1"/>
              </p:cNvPicPr>
              <p:nvPr/>
            </p:nvPicPr>
            <p:blipFill>
              <a:blip r:embed="rId9" cstate="print"/>
              <a:stretch>
                <a:fillRect/>
              </a:stretch>
            </p:blipFill>
            <p:spPr>
              <a:xfrm>
                <a:off x="1089155" y="2947877"/>
                <a:ext cx="6451888" cy="1897785"/>
              </a:xfrm>
              <a:prstGeom prst="rect">
                <a:avLst/>
              </a:prstGeom>
            </p:spPr>
          </p:pic>
        </p:grpSp>
        <p:sp>
          <p:nvSpPr>
            <p:cNvPr id="17" name="Rectangle à coins arrondis 3">
              <a:extLst>
                <a:ext uri="{FF2B5EF4-FFF2-40B4-BE49-F238E27FC236}">
                  <a16:creationId xmlns="" xmlns:a16="http://schemas.microsoft.com/office/drawing/2014/main" id="{39C690FC-D8EA-DBC5-8E94-29F9D42EF1E1}"/>
                </a:ext>
              </a:extLst>
            </p:cNvPr>
            <p:cNvSpPr/>
            <p:nvPr/>
          </p:nvSpPr>
          <p:spPr>
            <a:xfrm>
              <a:off x="1971675" y="3829050"/>
              <a:ext cx="704850" cy="238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8" name="Image 17">
              <a:extLst>
                <a:ext uri="{FF2B5EF4-FFF2-40B4-BE49-F238E27FC236}">
                  <a16:creationId xmlns="" xmlns:a16="http://schemas.microsoft.com/office/drawing/2014/main" id="{71F682F2-35A9-3B81-9C22-14790F35BF3C}"/>
                </a:ext>
              </a:extLst>
            </p:cNvPr>
            <p:cNvPicPr>
              <a:picLocks noChangeAspect="1"/>
            </p:cNvPicPr>
            <p:nvPr/>
          </p:nvPicPr>
          <p:blipFill>
            <a:blip r:embed="rId10" cstate="print"/>
            <a:stretch>
              <a:fillRect/>
            </a:stretch>
          </p:blipFill>
          <p:spPr>
            <a:xfrm>
              <a:off x="4874439" y="3375058"/>
              <a:ext cx="916813" cy="296075"/>
            </a:xfrm>
            <a:prstGeom prst="rect">
              <a:avLst/>
            </a:prstGeom>
          </p:spPr>
        </p:pic>
        <p:sp>
          <p:nvSpPr>
            <p:cNvPr id="19" name="Rectangle à coins arrondis 12">
              <a:extLst>
                <a:ext uri="{FF2B5EF4-FFF2-40B4-BE49-F238E27FC236}">
                  <a16:creationId xmlns="" xmlns:a16="http://schemas.microsoft.com/office/drawing/2014/main" id="{137CFCC2-F332-4E4F-D4E1-6D7D57D2AC04}"/>
                </a:ext>
              </a:extLst>
            </p:cNvPr>
            <p:cNvSpPr/>
            <p:nvPr/>
          </p:nvSpPr>
          <p:spPr>
            <a:xfrm>
              <a:off x="4743449" y="3394108"/>
              <a:ext cx="1552575" cy="2125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0" name="Rectangle à coins arrondis 14">
              <a:extLst>
                <a:ext uri="{FF2B5EF4-FFF2-40B4-BE49-F238E27FC236}">
                  <a16:creationId xmlns="" xmlns:a16="http://schemas.microsoft.com/office/drawing/2014/main" id="{7BD90C51-373E-8426-617E-6F43973024DB}"/>
                </a:ext>
              </a:extLst>
            </p:cNvPr>
            <p:cNvSpPr/>
            <p:nvPr/>
          </p:nvSpPr>
          <p:spPr>
            <a:xfrm>
              <a:off x="3495705" y="3404032"/>
              <a:ext cx="704850" cy="238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9" name="ZoneTexte 18">
            <a:extLst>
              <a:ext uri="{FF2B5EF4-FFF2-40B4-BE49-F238E27FC236}">
                <a16:creationId xmlns="" xmlns:a16="http://schemas.microsoft.com/office/drawing/2014/main" id="{48908C7F-E34F-62BD-0ABD-9975844AE39D}"/>
              </a:ext>
            </a:extLst>
          </p:cNvPr>
          <p:cNvSpPr txBox="1"/>
          <p:nvPr/>
        </p:nvSpPr>
        <p:spPr>
          <a:xfrm>
            <a:off x="5621759" y="1295453"/>
            <a:ext cx="2568633" cy="1477328"/>
          </a:xfrm>
          <a:prstGeom prst="rect">
            <a:avLst/>
          </a:prstGeom>
          <a:noFill/>
          <a:ln w="28575">
            <a:solidFill>
              <a:srgbClr val="FF0000"/>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u="sng" dirty="0"/>
              <a:t>Pour nous</a:t>
            </a:r>
            <a:r>
              <a:rPr lang="fr-FR" dirty="0"/>
              <a:t>: </a:t>
            </a:r>
          </a:p>
          <a:p>
            <a:endParaRPr lang="fr-FR" dirty="0"/>
          </a:p>
          <a:p>
            <a:r>
              <a:rPr lang="fr-FR" dirty="0"/>
              <a:t>AGRICAMPUS Laval</a:t>
            </a:r>
          </a:p>
          <a:p>
            <a:r>
              <a:rPr lang="fr-FR" dirty="0"/>
              <a:t>Siret: 195 300 819 000 16</a:t>
            </a:r>
          </a:p>
          <a:p>
            <a:r>
              <a:rPr lang="fr-FR" dirty="0"/>
              <a:t>UAI: 0530081A</a:t>
            </a:r>
          </a:p>
        </p:txBody>
      </p:sp>
      <p:cxnSp>
        <p:nvCxnSpPr>
          <p:cNvPr id="11" name="Connecteur droit avec flèche 10">
            <a:extLst>
              <a:ext uri="{FF2B5EF4-FFF2-40B4-BE49-F238E27FC236}">
                <a16:creationId xmlns="" xmlns:a16="http://schemas.microsoft.com/office/drawing/2014/main" id="{53098217-9627-6FB4-7254-F6D4B4E8B808}"/>
              </a:ext>
            </a:extLst>
          </p:cNvPr>
          <p:cNvCxnSpPr/>
          <p:nvPr/>
        </p:nvCxnSpPr>
        <p:spPr>
          <a:xfrm flipH="1">
            <a:off x="3591714" y="1822393"/>
            <a:ext cx="2019270" cy="19551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5D9C6031-BE30-7219-02CF-ED85C2EADF56}"/>
              </a:ext>
            </a:extLst>
          </p:cNvPr>
          <p:cNvSpPr/>
          <p:nvPr/>
        </p:nvSpPr>
        <p:spPr>
          <a:xfrm>
            <a:off x="1411548" y="4175131"/>
            <a:ext cx="583474" cy="13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 name="Rectangle 12">
            <a:extLst>
              <a:ext uri="{FF2B5EF4-FFF2-40B4-BE49-F238E27FC236}">
                <a16:creationId xmlns="" xmlns:a16="http://schemas.microsoft.com/office/drawing/2014/main" id="{406D076B-AB40-100D-CD34-630AA4046029}"/>
              </a:ext>
            </a:extLst>
          </p:cNvPr>
          <p:cNvSpPr/>
          <p:nvPr/>
        </p:nvSpPr>
        <p:spPr>
          <a:xfrm>
            <a:off x="4163456" y="3739703"/>
            <a:ext cx="1445623" cy="139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4" name="ZoneTexte 23">
            <a:extLst>
              <a:ext uri="{FF2B5EF4-FFF2-40B4-BE49-F238E27FC236}">
                <a16:creationId xmlns="" xmlns:a16="http://schemas.microsoft.com/office/drawing/2014/main" id="{31D54E9A-05B4-9DA1-7DEE-BCCF06BE2E7B}"/>
              </a:ext>
            </a:extLst>
          </p:cNvPr>
          <p:cNvSpPr txBox="1"/>
          <p:nvPr/>
        </p:nvSpPr>
        <p:spPr>
          <a:xfrm>
            <a:off x="1263502" y="4122880"/>
            <a:ext cx="1280160" cy="27699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t>MAYENNE</a:t>
            </a:r>
          </a:p>
        </p:txBody>
      </p:sp>
      <p:sp>
        <p:nvSpPr>
          <p:cNvPr id="15" name="ZoneTexte 24">
            <a:extLst>
              <a:ext uri="{FF2B5EF4-FFF2-40B4-BE49-F238E27FC236}">
                <a16:creationId xmlns="" xmlns:a16="http://schemas.microsoft.com/office/drawing/2014/main" id="{A0D0D773-4676-27EE-0995-C0A2E574413C}"/>
              </a:ext>
            </a:extLst>
          </p:cNvPr>
          <p:cNvSpPr txBox="1"/>
          <p:nvPr/>
        </p:nvSpPr>
        <p:spPr>
          <a:xfrm>
            <a:off x="4206999" y="3670035"/>
            <a:ext cx="984069" cy="27699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t>Laval</a:t>
            </a:r>
          </a:p>
        </p:txBody>
      </p:sp>
    </p:spTree>
    <p:extLst>
      <p:ext uri="{BB962C8B-B14F-4D97-AF65-F5344CB8AC3E}">
        <p14:creationId xmlns="" xmlns:p14="http://schemas.microsoft.com/office/powerpoint/2010/main" val="307393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8702"/>
            <a:ext cx="6779096" cy="701963"/>
          </a:xfrm>
        </p:spPr>
        <p:txBody>
          <a:bodyPr>
            <a:normAutofit/>
          </a:bodyPr>
          <a:lstStyle/>
          <a:p>
            <a:pPr algn="l"/>
            <a:r>
              <a:rPr lang="fr-FR" sz="3600" dirty="0">
                <a:solidFill>
                  <a:srgbClr val="4A765E"/>
                </a:solidFill>
                <a:latin typeface="Palatino" pitchFamily="18" charset="0"/>
              </a:rPr>
              <a:t>Nos formations professionnelles</a:t>
            </a:r>
          </a:p>
        </p:txBody>
      </p:sp>
      <p:pic>
        <p:nvPicPr>
          <p:cNvPr id="5" name="Picture 8" descr="C:\Users\jouanneau\Downloads\Design sans titre.png"/>
          <p:cNvPicPr>
            <a:picLocks noChangeAspect="1" noChangeArrowheads="1"/>
          </p:cNvPicPr>
          <p:nvPr/>
        </p:nvPicPr>
        <p:blipFill>
          <a:blip r:embed="rId2" cstate="print"/>
          <a:srcRect/>
          <a:stretch>
            <a:fillRect/>
          </a:stretch>
        </p:blipFill>
        <p:spPr bwMode="auto">
          <a:xfrm>
            <a:off x="7875240" y="0"/>
            <a:ext cx="1268760" cy="1268760"/>
          </a:xfrm>
          <a:prstGeom prst="rect">
            <a:avLst/>
          </a:prstGeom>
          <a:noFill/>
        </p:spPr>
      </p:pic>
      <p:pic>
        <p:nvPicPr>
          <p:cNvPr id="6" name="Image 5" descr="logo pays de la loire.png"/>
          <p:cNvPicPr>
            <a:picLocks noChangeAspect="1"/>
          </p:cNvPicPr>
          <p:nvPr/>
        </p:nvPicPr>
        <p:blipFill>
          <a:blip r:embed="rId3" cstate="print"/>
          <a:stretch>
            <a:fillRect/>
          </a:stretch>
        </p:blipFill>
        <p:spPr>
          <a:xfrm>
            <a:off x="8028384" y="6289436"/>
            <a:ext cx="720080" cy="392283"/>
          </a:xfrm>
          <a:prstGeom prst="rect">
            <a:avLst/>
          </a:prstGeom>
        </p:spPr>
      </p:pic>
      <p:pic>
        <p:nvPicPr>
          <p:cNvPr id="7" name="Picture 3" descr="\\10.53.10.11\lycee\ADMIN\Photos\LOGOS\LOGO AGRICAMPUS\logo AgriCampus.jpg"/>
          <p:cNvPicPr>
            <a:picLocks noChangeAspect="1" noChangeArrowheads="1"/>
          </p:cNvPicPr>
          <p:nvPr/>
        </p:nvPicPr>
        <p:blipFill>
          <a:blip r:embed="rId4" cstate="print"/>
          <a:srcRect/>
          <a:stretch>
            <a:fillRect/>
          </a:stretch>
        </p:blipFill>
        <p:spPr bwMode="auto">
          <a:xfrm>
            <a:off x="467544" y="6039250"/>
            <a:ext cx="864096" cy="701963"/>
          </a:xfrm>
          <a:prstGeom prst="rect">
            <a:avLst/>
          </a:prstGeom>
          <a:noFill/>
        </p:spPr>
      </p:pic>
      <p:pic>
        <p:nvPicPr>
          <p:cNvPr id="8" name="Picture 5" descr="C:\Users\jouanneau\Downloads\EPLEFPA_LOGOTYPE_RVB_Pour_Fond_BLANC.png"/>
          <p:cNvPicPr>
            <a:picLocks noChangeAspect="1" noChangeArrowheads="1"/>
          </p:cNvPicPr>
          <p:nvPr/>
        </p:nvPicPr>
        <p:blipFill>
          <a:blip r:embed="rId5" cstate="print"/>
          <a:srcRect/>
          <a:stretch>
            <a:fillRect/>
          </a:stretch>
        </p:blipFill>
        <p:spPr bwMode="auto">
          <a:xfrm>
            <a:off x="6228184" y="6309320"/>
            <a:ext cx="966708" cy="432048"/>
          </a:xfrm>
          <a:prstGeom prst="rect">
            <a:avLst/>
          </a:prstGeom>
          <a:noFill/>
        </p:spPr>
      </p:pic>
      <p:pic>
        <p:nvPicPr>
          <p:cNvPr id="10" name="Picture 7" descr="C:\Users\jouanneau\Downloads\logo_ministere.jpg"/>
          <p:cNvPicPr>
            <a:picLocks noChangeAspect="1" noChangeArrowheads="1"/>
          </p:cNvPicPr>
          <p:nvPr/>
        </p:nvPicPr>
        <p:blipFill>
          <a:blip r:embed="rId6" cstate="print"/>
          <a:srcRect/>
          <a:stretch>
            <a:fillRect/>
          </a:stretch>
        </p:blipFill>
        <p:spPr bwMode="auto">
          <a:xfrm>
            <a:off x="2339752" y="6165304"/>
            <a:ext cx="986617" cy="553166"/>
          </a:xfrm>
          <a:prstGeom prst="rect">
            <a:avLst/>
          </a:prstGeom>
          <a:noFill/>
        </p:spPr>
      </p:pic>
      <p:pic>
        <p:nvPicPr>
          <p:cNvPr id="4" name="Picture 6">
            <a:extLst>
              <a:ext uri="{FF2B5EF4-FFF2-40B4-BE49-F238E27FC236}">
                <a16:creationId xmlns="" xmlns:a16="http://schemas.microsoft.com/office/drawing/2014/main" id="{885CC6A9-F802-8ED0-2E8C-869FCB24781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p:blipFill>
        <p:spPr bwMode="auto">
          <a:xfrm>
            <a:off x="4210156" y="6274184"/>
            <a:ext cx="989389" cy="432048"/>
          </a:xfrm>
          <a:prstGeom prst="rect">
            <a:avLst/>
          </a:prstGeom>
          <a:noFill/>
        </p:spPr>
      </p:pic>
      <p:pic>
        <p:nvPicPr>
          <p:cNvPr id="3" name="table">
            <a:extLst>
              <a:ext uri="{FF2B5EF4-FFF2-40B4-BE49-F238E27FC236}">
                <a16:creationId xmlns="" xmlns:a16="http://schemas.microsoft.com/office/drawing/2014/main" id="{90C3E070-A41E-96A1-1E28-D2CDD3AFDE78}"/>
              </a:ext>
            </a:extLst>
          </p:cNvPr>
          <p:cNvPicPr>
            <a:picLocks noChangeAspect="1"/>
          </p:cNvPicPr>
          <p:nvPr/>
        </p:nvPicPr>
        <p:blipFill>
          <a:blip r:embed="rId8" cstate="print"/>
          <a:stretch>
            <a:fillRect/>
          </a:stretch>
        </p:blipFill>
        <p:spPr>
          <a:xfrm>
            <a:off x="1253338" y="1056796"/>
            <a:ext cx="5913635" cy="4982454"/>
          </a:xfrm>
          <a:prstGeom prst="rect">
            <a:avLst/>
          </a:prstGeom>
        </p:spPr>
      </p:pic>
    </p:spTree>
    <p:extLst>
      <p:ext uri="{BB962C8B-B14F-4D97-AF65-F5344CB8AC3E}">
        <p14:creationId xmlns="" xmlns:p14="http://schemas.microsoft.com/office/powerpoint/2010/main" val="28035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jouanneau\Downloads\Design sans titre.png"/>
          <p:cNvPicPr>
            <a:picLocks noChangeAspect="1" noChangeArrowheads="1"/>
          </p:cNvPicPr>
          <p:nvPr/>
        </p:nvPicPr>
        <p:blipFill>
          <a:blip r:embed="rId2" cstate="print"/>
          <a:srcRect/>
          <a:stretch>
            <a:fillRect/>
          </a:stretch>
        </p:blipFill>
        <p:spPr bwMode="auto">
          <a:xfrm>
            <a:off x="7875240" y="0"/>
            <a:ext cx="1268760" cy="1268760"/>
          </a:xfrm>
          <a:prstGeom prst="rect">
            <a:avLst/>
          </a:prstGeom>
          <a:noFill/>
        </p:spPr>
      </p:pic>
      <p:pic>
        <p:nvPicPr>
          <p:cNvPr id="6" name="Image 5" descr="logo pays de la loire.png"/>
          <p:cNvPicPr>
            <a:picLocks noChangeAspect="1"/>
          </p:cNvPicPr>
          <p:nvPr/>
        </p:nvPicPr>
        <p:blipFill>
          <a:blip r:embed="rId3" cstate="print"/>
          <a:stretch>
            <a:fillRect/>
          </a:stretch>
        </p:blipFill>
        <p:spPr>
          <a:xfrm>
            <a:off x="8028384" y="6289436"/>
            <a:ext cx="720080" cy="392283"/>
          </a:xfrm>
          <a:prstGeom prst="rect">
            <a:avLst/>
          </a:prstGeom>
        </p:spPr>
      </p:pic>
      <p:pic>
        <p:nvPicPr>
          <p:cNvPr id="7" name="Picture 3" descr="\\10.53.10.11\lycee\ADMIN\Photos\LOGOS\LOGO AGRICAMPUS\logo AgriCampus.jpg"/>
          <p:cNvPicPr>
            <a:picLocks noChangeAspect="1" noChangeArrowheads="1"/>
          </p:cNvPicPr>
          <p:nvPr/>
        </p:nvPicPr>
        <p:blipFill>
          <a:blip r:embed="rId4" cstate="print"/>
          <a:srcRect/>
          <a:stretch>
            <a:fillRect/>
          </a:stretch>
        </p:blipFill>
        <p:spPr bwMode="auto">
          <a:xfrm>
            <a:off x="467544" y="6039250"/>
            <a:ext cx="864096" cy="701963"/>
          </a:xfrm>
          <a:prstGeom prst="rect">
            <a:avLst/>
          </a:prstGeom>
          <a:noFill/>
        </p:spPr>
      </p:pic>
      <p:pic>
        <p:nvPicPr>
          <p:cNvPr id="8" name="Picture 5" descr="C:\Users\jouanneau\Downloads\EPLEFPA_LOGOTYPE_RVB_Pour_Fond_BLANC.png"/>
          <p:cNvPicPr>
            <a:picLocks noChangeAspect="1" noChangeArrowheads="1"/>
          </p:cNvPicPr>
          <p:nvPr/>
        </p:nvPicPr>
        <p:blipFill>
          <a:blip r:embed="rId5" cstate="print"/>
          <a:srcRect/>
          <a:stretch>
            <a:fillRect/>
          </a:stretch>
        </p:blipFill>
        <p:spPr bwMode="auto">
          <a:xfrm>
            <a:off x="6228184" y="6309320"/>
            <a:ext cx="966708" cy="432048"/>
          </a:xfrm>
          <a:prstGeom prst="rect">
            <a:avLst/>
          </a:prstGeom>
          <a:noFill/>
        </p:spPr>
      </p:pic>
      <p:pic>
        <p:nvPicPr>
          <p:cNvPr id="10" name="Picture 7" descr="C:\Users\jouanneau\Downloads\logo_ministere.jpg"/>
          <p:cNvPicPr>
            <a:picLocks noChangeAspect="1" noChangeArrowheads="1"/>
          </p:cNvPicPr>
          <p:nvPr/>
        </p:nvPicPr>
        <p:blipFill>
          <a:blip r:embed="rId6" cstate="print"/>
          <a:srcRect/>
          <a:stretch>
            <a:fillRect/>
          </a:stretch>
        </p:blipFill>
        <p:spPr bwMode="auto">
          <a:xfrm>
            <a:off x="2339752" y="6165304"/>
            <a:ext cx="986617" cy="553166"/>
          </a:xfrm>
          <a:prstGeom prst="rect">
            <a:avLst/>
          </a:prstGeom>
          <a:noFill/>
        </p:spPr>
      </p:pic>
      <p:pic>
        <p:nvPicPr>
          <p:cNvPr id="4" name="Picture 6">
            <a:extLst>
              <a:ext uri="{FF2B5EF4-FFF2-40B4-BE49-F238E27FC236}">
                <a16:creationId xmlns="" xmlns:a16="http://schemas.microsoft.com/office/drawing/2014/main" id="{885CC6A9-F802-8ED0-2E8C-869FCB24781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p:blipFill>
        <p:spPr bwMode="auto">
          <a:xfrm>
            <a:off x="4210156" y="6274184"/>
            <a:ext cx="989389" cy="432048"/>
          </a:xfrm>
          <a:prstGeom prst="rect">
            <a:avLst/>
          </a:prstGeom>
          <a:noFill/>
        </p:spPr>
      </p:pic>
      <p:sp>
        <p:nvSpPr>
          <p:cNvPr id="3" name="Rectangle 2">
            <a:extLst>
              <a:ext uri="{FF2B5EF4-FFF2-40B4-BE49-F238E27FC236}">
                <a16:creationId xmlns="" xmlns:a16="http://schemas.microsoft.com/office/drawing/2014/main" id="{0E6D4228-5C5F-C4CE-FE39-1A8EA8D4AB60}"/>
              </a:ext>
            </a:extLst>
          </p:cNvPr>
          <p:cNvSpPr/>
          <p:nvPr/>
        </p:nvSpPr>
        <p:spPr>
          <a:xfrm>
            <a:off x="631901" y="873701"/>
            <a:ext cx="7639050" cy="3354765"/>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a:solidFill>
                  <a:srgbClr val="4A765E"/>
                </a:solidFill>
                <a:latin typeface="Palatino"/>
                <a:ea typeface="Calibri" panose="020F0502020204030204" pitchFamily="34" charset="0"/>
                <a:cs typeface="Times New Roman" panose="02020603050405020304" pitchFamily="18" charset="0"/>
              </a:rPr>
              <a:t>Je vous remercie de votre intérêt, de votre confiance en notre établissement et de votre soutien financier qui nous permettra de poursuivre des enseignements de qualité au plus près des professionnels.</a:t>
            </a:r>
          </a:p>
          <a:p>
            <a:endParaRPr lang="fr-FR" sz="2000" dirty="0">
              <a:solidFill>
                <a:srgbClr val="4A765E"/>
              </a:solidFill>
              <a:latin typeface="Palatino"/>
              <a:ea typeface="Calibri" panose="020F0502020204030204" pitchFamily="34" charset="0"/>
              <a:cs typeface="Times New Roman" panose="02020603050405020304" pitchFamily="18" charset="0"/>
            </a:endParaRPr>
          </a:p>
          <a:p>
            <a:r>
              <a:rPr lang="fr-FR" sz="2000" dirty="0">
                <a:solidFill>
                  <a:srgbClr val="4A765E"/>
                </a:solidFill>
                <a:latin typeface="Palatino"/>
                <a:ea typeface="Calibri" panose="020F0502020204030204" pitchFamily="34" charset="0"/>
                <a:cs typeface="Times New Roman" panose="02020603050405020304" pitchFamily="18" charset="0"/>
              </a:rPr>
              <a:t>Mon équipe et moi-même sommes à votre disposition pour tout complément d’information.</a:t>
            </a:r>
          </a:p>
          <a:p>
            <a:endParaRPr lang="fr-FR" sz="1600" dirty="0">
              <a:solidFill>
                <a:srgbClr val="4A765E"/>
              </a:solidFill>
              <a:latin typeface="Palatino"/>
              <a:ea typeface="Calibri" panose="020F0502020204030204" pitchFamily="34" charset="0"/>
              <a:cs typeface="Times New Roman" panose="02020603050405020304" pitchFamily="18" charset="0"/>
            </a:endParaRPr>
          </a:p>
          <a:p>
            <a:endParaRPr lang="fr-FR" sz="1600" dirty="0">
              <a:solidFill>
                <a:srgbClr val="4A765E"/>
              </a:solidFill>
              <a:latin typeface="Palatino"/>
              <a:ea typeface="Calibri" panose="020F0502020204030204" pitchFamily="34" charset="0"/>
              <a:cs typeface="Times New Roman" panose="02020603050405020304" pitchFamily="18" charset="0"/>
            </a:endParaRPr>
          </a:p>
          <a:p>
            <a:pPr algn="r"/>
            <a:r>
              <a:rPr lang="fr-FR" sz="1600" dirty="0">
                <a:solidFill>
                  <a:srgbClr val="4A765E"/>
                </a:solidFill>
                <a:latin typeface="Palatino"/>
              </a:rPr>
              <a:t>David Tronchet</a:t>
            </a:r>
          </a:p>
          <a:p>
            <a:pPr algn="r"/>
            <a:r>
              <a:rPr lang="fr-FR" sz="1600" dirty="0">
                <a:solidFill>
                  <a:srgbClr val="4A765E"/>
                </a:solidFill>
                <a:latin typeface="Palatino"/>
                <a:cs typeface="Times New Roman" panose="02020603050405020304" pitchFamily="18" charset="0"/>
              </a:rPr>
              <a:t>Directeur AGRICAMPUS Laval</a:t>
            </a:r>
          </a:p>
        </p:txBody>
      </p:sp>
      <p:sp>
        <p:nvSpPr>
          <p:cNvPr id="11" name="Rectangle 10">
            <a:extLst>
              <a:ext uri="{FF2B5EF4-FFF2-40B4-BE49-F238E27FC236}">
                <a16:creationId xmlns="" xmlns:a16="http://schemas.microsoft.com/office/drawing/2014/main" id="{CA330C79-996D-7B0C-8AEE-DA2AD65D0867}"/>
              </a:ext>
            </a:extLst>
          </p:cNvPr>
          <p:cNvSpPr/>
          <p:nvPr/>
        </p:nvSpPr>
        <p:spPr>
          <a:xfrm>
            <a:off x="611560" y="4618094"/>
            <a:ext cx="7639050" cy="92333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4A765E"/>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lolita.chauvel@educagri.fr</a:t>
            </a:r>
            <a:endParaRPr lang="fr-FR" dirty="0">
              <a:solidFill>
                <a:srgbClr val="4A765E"/>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4A765E"/>
              </a:solidFill>
              <a:latin typeface="Calibri" panose="020F0502020204030204" pitchFamily="34" charset="0"/>
              <a:cs typeface="Times New Roman" panose="02020603050405020304" pitchFamily="18" charset="0"/>
            </a:endParaRPr>
          </a:p>
          <a:p>
            <a:r>
              <a:rPr lang="fr-FR" dirty="0">
                <a:solidFill>
                  <a:srgbClr val="4A765E"/>
                </a:solidFill>
                <a:latin typeface="Calibri" panose="020F0502020204030204" pitchFamily="34" charset="0"/>
                <a:cs typeface="Times New Roman" panose="02020603050405020304" pitchFamily="18" charset="0"/>
              </a:rPr>
              <a:t>02 43 26 82 59</a:t>
            </a:r>
            <a:endParaRPr lang="fr-FR" sz="1400" dirty="0">
              <a:solidFill>
                <a:srgbClr val="4A765E"/>
              </a:solidFill>
              <a:latin typeface="Calibri" panose="020F0502020204030204" pitchFamily="34" charset="0"/>
              <a:cs typeface="Times New Roman" panose="02020603050405020304" pitchFamily="18" charset="0"/>
            </a:endParaRPr>
          </a:p>
        </p:txBody>
      </p:sp>
      <p:pic>
        <p:nvPicPr>
          <p:cNvPr id="12" name="Image 11">
            <a:extLst>
              <a:ext uri="{FF2B5EF4-FFF2-40B4-BE49-F238E27FC236}">
                <a16:creationId xmlns="" xmlns:a16="http://schemas.microsoft.com/office/drawing/2014/main" id="{2133A842-D239-CF9C-03BB-E7330C86E452}"/>
              </a:ext>
            </a:extLst>
          </p:cNvPr>
          <p:cNvPicPr>
            <a:picLocks noChangeAspect="1"/>
          </p:cNvPicPr>
          <p:nvPr/>
        </p:nvPicPr>
        <p:blipFill>
          <a:blip r:embed="rId9" cstate="print"/>
          <a:stretch>
            <a:fillRect/>
          </a:stretch>
        </p:blipFill>
        <p:spPr>
          <a:xfrm>
            <a:off x="3998790" y="4638962"/>
            <a:ext cx="896983" cy="896983"/>
          </a:xfrm>
          <a:prstGeom prst="rect">
            <a:avLst/>
          </a:prstGeom>
        </p:spPr>
      </p:pic>
      <p:pic>
        <p:nvPicPr>
          <p:cNvPr id="13" name="Image 12">
            <a:extLst>
              <a:ext uri="{FF2B5EF4-FFF2-40B4-BE49-F238E27FC236}">
                <a16:creationId xmlns="" xmlns:a16="http://schemas.microsoft.com/office/drawing/2014/main" id="{E5825276-8612-EA88-3193-449D02E632E5}"/>
              </a:ext>
            </a:extLst>
          </p:cNvPr>
          <p:cNvPicPr>
            <a:picLocks noChangeAspect="1"/>
          </p:cNvPicPr>
          <p:nvPr/>
        </p:nvPicPr>
        <p:blipFill>
          <a:blip r:embed="rId10" cstate="print"/>
          <a:stretch>
            <a:fillRect/>
          </a:stretch>
        </p:blipFill>
        <p:spPr>
          <a:xfrm>
            <a:off x="5148320" y="4647671"/>
            <a:ext cx="844731" cy="844731"/>
          </a:xfrm>
          <a:prstGeom prst="rect">
            <a:avLst/>
          </a:prstGeom>
        </p:spPr>
      </p:pic>
      <p:pic>
        <p:nvPicPr>
          <p:cNvPr id="14" name="Image 13">
            <a:extLst>
              <a:ext uri="{FF2B5EF4-FFF2-40B4-BE49-F238E27FC236}">
                <a16:creationId xmlns="" xmlns:a16="http://schemas.microsoft.com/office/drawing/2014/main" id="{A32DB33E-32B2-E01C-0417-2D35043602E0}"/>
              </a:ext>
            </a:extLst>
          </p:cNvPr>
          <p:cNvPicPr>
            <a:picLocks noChangeAspect="1"/>
          </p:cNvPicPr>
          <p:nvPr/>
        </p:nvPicPr>
        <p:blipFill>
          <a:blip r:embed="rId11" cstate="print"/>
          <a:stretch>
            <a:fillRect/>
          </a:stretch>
        </p:blipFill>
        <p:spPr>
          <a:xfrm>
            <a:off x="6228184" y="4638962"/>
            <a:ext cx="870857" cy="870857"/>
          </a:xfrm>
          <a:prstGeom prst="rect">
            <a:avLst/>
          </a:prstGeom>
        </p:spPr>
      </p:pic>
      <p:pic>
        <p:nvPicPr>
          <p:cNvPr id="15" name="Image 14">
            <a:extLst>
              <a:ext uri="{FF2B5EF4-FFF2-40B4-BE49-F238E27FC236}">
                <a16:creationId xmlns="" xmlns:a16="http://schemas.microsoft.com/office/drawing/2014/main" id="{27438568-3543-50E9-0A25-ADEB7B850E19}"/>
              </a:ext>
            </a:extLst>
          </p:cNvPr>
          <p:cNvPicPr>
            <a:picLocks noChangeAspect="1"/>
          </p:cNvPicPr>
          <p:nvPr/>
        </p:nvPicPr>
        <p:blipFill>
          <a:blip r:embed="rId12" cstate="print"/>
          <a:stretch>
            <a:fillRect/>
          </a:stretch>
        </p:blipFill>
        <p:spPr>
          <a:xfrm>
            <a:off x="7360298" y="4647671"/>
            <a:ext cx="896983" cy="896983"/>
          </a:xfrm>
          <a:prstGeom prst="rect">
            <a:avLst/>
          </a:prstGeom>
        </p:spPr>
      </p:pic>
    </p:spTree>
    <p:extLst>
      <p:ext uri="{BB962C8B-B14F-4D97-AF65-F5344CB8AC3E}">
        <p14:creationId xmlns="" xmlns:p14="http://schemas.microsoft.com/office/powerpoint/2010/main" val="11189291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150</Words>
  <Application>Microsoft Office PowerPoint</Application>
  <PresentationFormat>Affichage à l'écran (4:3)</PresentationFormat>
  <Paragraphs>32</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Taxe  d’apprentissage  2025</vt:lpstr>
      <vt:lpstr>Diapositive 2</vt:lpstr>
      <vt:lpstr>Calendrier de la plateforme</vt:lpstr>
      <vt:lpstr>L’accès  la plateforme  à partir du 26 mai 2025</vt:lpstr>
      <vt:lpstr>Diapositive 5</vt:lpstr>
      <vt:lpstr>Trouver les formations d’AgriCampus Laval</vt:lpstr>
      <vt:lpstr>Nos formations professionnelles</vt:lpstr>
      <vt:lpstr>Diapositive 8</vt:lpstr>
    </vt:vector>
  </TitlesOfParts>
  <Company>CRPDLL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jouanneau</dc:creator>
  <cp:lastModifiedBy>Lolita CHAUVEL</cp:lastModifiedBy>
  <cp:revision>14</cp:revision>
  <dcterms:created xsi:type="dcterms:W3CDTF">2023-11-17T14:56:57Z</dcterms:created>
  <dcterms:modified xsi:type="dcterms:W3CDTF">2025-05-22T12:58:21Z</dcterms:modified>
</cp:coreProperties>
</file>