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65E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9769-F40A-4673-BFFA-9FB6B3C7A6D2}" type="datetimeFigureOut">
              <a:rPr lang="fr-FR" smtClean="0"/>
              <a:pPr/>
              <a:t>22/05/2026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0BDE-BBDA-420F-B0F8-EB05204B6D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8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pays de la lo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6093296"/>
            <a:ext cx="1080120" cy="588424"/>
          </a:xfrm>
          <a:prstGeom prst="rect">
            <a:avLst/>
          </a:prstGeom>
        </p:spPr>
      </p:pic>
      <p:pic>
        <p:nvPicPr>
          <p:cNvPr id="4" name="Picture 3" descr="\\10.53.10.11\lycee\ADMIN\Photos\LOGOS\LOGO AGRICAMPUS\logo AgriCam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3456384" cy="2807851"/>
          </a:xfrm>
          <a:prstGeom prst="rect">
            <a:avLst/>
          </a:prstGeom>
          <a:noFill/>
        </p:spPr>
      </p:pic>
      <p:pic>
        <p:nvPicPr>
          <p:cNvPr id="1029" name="Picture 5" descr="C:\Users\jouanneau\Downloads\EPLEFPA_LOGOTYPE_RVB_Pour_Fond_BLAN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093296"/>
            <a:ext cx="1450062" cy="64807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804" y="6093296"/>
            <a:ext cx="1403622" cy="612936"/>
          </a:xfrm>
          <a:prstGeom prst="rect">
            <a:avLst/>
          </a:prstGeom>
          <a:noFill/>
        </p:spPr>
      </p:pic>
      <p:pic>
        <p:nvPicPr>
          <p:cNvPr id="1031" name="Picture 7" descr="C:\Users\jouanneau\Downloads\logo_minist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021288"/>
            <a:ext cx="1155889" cy="648072"/>
          </a:xfrm>
          <a:prstGeom prst="rect">
            <a:avLst/>
          </a:prstGeom>
          <a:noFill/>
        </p:spPr>
      </p:pic>
      <p:pic>
        <p:nvPicPr>
          <p:cNvPr id="1032" name="Picture 8" descr="C:\Users\jouanneau\Downloads\Design sans tit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47864" y="2369951"/>
            <a:ext cx="5974432" cy="2118097"/>
          </a:xfrm>
        </p:spPr>
        <p:txBody>
          <a:bodyPr>
            <a:normAutofit/>
          </a:bodyPr>
          <a:lstStyle/>
          <a:p>
            <a:pPr algn="ctr"/>
            <a:r>
              <a:rPr lang="fr-FR" sz="4400" b="1" strike="noStrike" spc="-1" dirty="0">
                <a:solidFill>
                  <a:srgbClr val="4A765E"/>
                </a:solidFill>
                <a:latin typeface="Arial"/>
              </a:rPr>
              <a:t>Taxe </a:t>
            </a:r>
            <a:br>
              <a:rPr lang="fr-FR" sz="4400" b="1" strike="noStrike" spc="-1" dirty="0">
                <a:solidFill>
                  <a:srgbClr val="4A765E"/>
                </a:solidFill>
                <a:latin typeface="Arial"/>
              </a:rPr>
            </a:br>
            <a:r>
              <a:rPr lang="fr-FR" sz="4400" b="1" strike="noStrike" spc="-1" dirty="0">
                <a:solidFill>
                  <a:srgbClr val="4A765E"/>
                </a:solidFill>
                <a:latin typeface="Arial"/>
              </a:rPr>
              <a:t>d’apprentissage </a:t>
            </a:r>
            <a:br>
              <a:rPr lang="fr-FR" sz="4400" b="1" strike="noStrike" spc="-1" dirty="0">
                <a:solidFill>
                  <a:srgbClr val="4A765E"/>
                </a:solidFill>
                <a:latin typeface="Arial"/>
              </a:rPr>
            </a:br>
            <a:r>
              <a:rPr lang="fr-FR" sz="4400" b="1" strike="noStrike" spc="-1" dirty="0" smtClean="0">
                <a:solidFill>
                  <a:srgbClr val="4A765E"/>
                </a:solidFill>
                <a:latin typeface="Arial"/>
              </a:rPr>
              <a:t>2026</a:t>
            </a:r>
            <a:endParaRPr lang="fr-FR" sz="4400" b="0" strike="noStrike" spc="-1" dirty="0">
              <a:solidFill>
                <a:srgbClr val="4A765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01963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rgbClr val="4A765E"/>
                </a:solidFill>
                <a:latin typeface="Palatino" pitchFamily="18" charset="0"/>
              </a:rPr>
              <a:t>Calendrier de la plateforme</a:t>
            </a:r>
          </a:p>
        </p:txBody>
      </p:sp>
      <p:pic>
        <p:nvPicPr>
          <p:cNvPr id="5" name="Picture 8" descr="C:\Users\jouanneau\Downloads\Design 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240" y="0"/>
            <a:ext cx="1268760" cy="1268760"/>
          </a:xfrm>
          <a:prstGeom prst="rect">
            <a:avLst/>
          </a:prstGeom>
          <a:noFill/>
        </p:spPr>
      </p:pic>
      <p:pic>
        <p:nvPicPr>
          <p:cNvPr id="6" name="Image 5" descr="logo pays de la lo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289436"/>
            <a:ext cx="720080" cy="392283"/>
          </a:xfrm>
          <a:prstGeom prst="rect">
            <a:avLst/>
          </a:prstGeom>
        </p:spPr>
      </p:pic>
      <p:pic>
        <p:nvPicPr>
          <p:cNvPr id="7" name="Picture 3" descr="\\10.53.10.11\lycee\ADMIN\Photos\LOGOS\LOGO AGRICAMPUS\logo AgriCam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39250"/>
            <a:ext cx="864096" cy="701963"/>
          </a:xfrm>
          <a:prstGeom prst="rect">
            <a:avLst/>
          </a:prstGeom>
          <a:noFill/>
        </p:spPr>
      </p:pic>
      <p:pic>
        <p:nvPicPr>
          <p:cNvPr id="8" name="Picture 5" descr="C:\Users\jouanneau\Downloads\EPLEFPA_LOGOTYPE_RVB_Pour_Fond_BLAN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309320"/>
            <a:ext cx="966708" cy="432048"/>
          </a:xfrm>
          <a:prstGeom prst="rect">
            <a:avLst/>
          </a:prstGeom>
          <a:noFill/>
        </p:spPr>
      </p:pic>
      <p:pic>
        <p:nvPicPr>
          <p:cNvPr id="10" name="Picture 7" descr="C:\Users\jouanneau\Downloads\logo_minist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165304"/>
            <a:ext cx="986617" cy="553166"/>
          </a:xfrm>
          <a:prstGeom prst="rect">
            <a:avLst/>
          </a:prstGeom>
          <a:noFill/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85CC6A9-F802-8ED0-2E8C-869FCB24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0156" y="6274184"/>
            <a:ext cx="989389" cy="432048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34002E7-DF2F-1109-9686-7833D4E89D9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5945" y="1165592"/>
            <a:ext cx="2676525" cy="6477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/>
          <a:srcRect r="14433"/>
          <a:stretch/>
        </p:blipFill>
        <p:spPr>
          <a:xfrm>
            <a:off x="3131840" y="1968963"/>
            <a:ext cx="5976664" cy="346853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156958"/>
            <a:ext cx="3153347" cy="4416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404665"/>
            <a:ext cx="6624737" cy="648072"/>
          </a:xfrm>
        </p:spPr>
        <p:txBody>
          <a:bodyPr>
            <a:noAutofit/>
          </a:bodyPr>
          <a:lstStyle/>
          <a:p>
            <a:pPr algn="l"/>
            <a:r>
              <a:rPr lang="fr-FR" sz="3200" dirty="0">
                <a:solidFill>
                  <a:srgbClr val="4A765E"/>
                </a:solidFill>
                <a:latin typeface="Palatino" pitchFamily="18" charset="0"/>
              </a:rPr>
              <a:t>L’accès </a:t>
            </a:r>
            <a:r>
              <a:rPr lang="fr-FR" sz="3200" dirty="0" smtClean="0">
                <a:solidFill>
                  <a:srgbClr val="4A765E"/>
                </a:solidFill>
                <a:latin typeface="Palatino" pitchFamily="18" charset="0"/>
              </a:rPr>
              <a:t>à la </a:t>
            </a:r>
            <a:r>
              <a:rPr lang="fr-FR" sz="3200" dirty="0">
                <a:solidFill>
                  <a:srgbClr val="4A765E"/>
                </a:solidFill>
                <a:latin typeface="Palatino" pitchFamily="18" charset="0"/>
              </a:rPr>
              <a:t>plateforme </a:t>
            </a:r>
            <a:br>
              <a:rPr lang="fr-FR" sz="3200" dirty="0">
                <a:solidFill>
                  <a:srgbClr val="4A765E"/>
                </a:solidFill>
                <a:latin typeface="Palatino" pitchFamily="18" charset="0"/>
              </a:rPr>
            </a:br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Palatino" pitchFamily="18" charset="0"/>
              </a:rPr>
              <a:t>à partir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Palatino" pitchFamily="18" charset="0"/>
              </a:rPr>
              <a:t>du 26 mai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Palatino" pitchFamily="18" charset="0"/>
              </a:rPr>
              <a:t>2026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Palatino" pitchFamily="18" charset="0"/>
            </a:endParaRPr>
          </a:p>
        </p:txBody>
      </p:sp>
      <p:pic>
        <p:nvPicPr>
          <p:cNvPr id="5" name="Picture 8" descr="C:\Users\jouanneau\Downloads\Design 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240" y="0"/>
            <a:ext cx="1268760" cy="1268760"/>
          </a:xfrm>
          <a:prstGeom prst="rect">
            <a:avLst/>
          </a:prstGeom>
          <a:noFill/>
        </p:spPr>
      </p:pic>
      <p:pic>
        <p:nvPicPr>
          <p:cNvPr id="6" name="Image 5" descr="logo pays de la lo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289436"/>
            <a:ext cx="720080" cy="392283"/>
          </a:xfrm>
          <a:prstGeom prst="rect">
            <a:avLst/>
          </a:prstGeom>
        </p:spPr>
      </p:pic>
      <p:pic>
        <p:nvPicPr>
          <p:cNvPr id="7" name="Picture 3" descr="\\10.53.10.11\lycee\ADMIN\Photos\LOGOS\LOGO AGRICAMPUS\logo AgriCam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39250"/>
            <a:ext cx="864096" cy="701963"/>
          </a:xfrm>
          <a:prstGeom prst="rect">
            <a:avLst/>
          </a:prstGeom>
          <a:noFill/>
        </p:spPr>
      </p:pic>
      <p:pic>
        <p:nvPicPr>
          <p:cNvPr id="8" name="Picture 5" descr="C:\Users\jouanneau\Downloads\EPLEFPA_LOGOTYPE_RVB_Pour_Fond_BLAN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309320"/>
            <a:ext cx="966708" cy="432048"/>
          </a:xfrm>
          <a:prstGeom prst="rect">
            <a:avLst/>
          </a:prstGeom>
          <a:noFill/>
        </p:spPr>
      </p:pic>
      <p:pic>
        <p:nvPicPr>
          <p:cNvPr id="10" name="Picture 7" descr="C:\Users\jouanneau\Downloads\logo_minist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165304"/>
            <a:ext cx="986617" cy="553166"/>
          </a:xfrm>
          <a:prstGeom prst="rect">
            <a:avLst/>
          </a:prstGeom>
          <a:noFill/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85CC6A9-F802-8ED0-2E8C-869FCB24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0156" y="6274184"/>
            <a:ext cx="989389" cy="432048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D0C069-E10E-CBCC-A4AB-6A1074D9D38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1736" y="1425389"/>
            <a:ext cx="6236840" cy="45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ouanneau\Downloads\Design 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240" y="0"/>
            <a:ext cx="1268760" cy="1268760"/>
          </a:xfrm>
          <a:prstGeom prst="rect">
            <a:avLst/>
          </a:prstGeom>
          <a:noFill/>
        </p:spPr>
      </p:pic>
      <p:pic>
        <p:nvPicPr>
          <p:cNvPr id="6" name="Image 5" descr="logo pays de la lo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289436"/>
            <a:ext cx="720080" cy="392283"/>
          </a:xfrm>
          <a:prstGeom prst="rect">
            <a:avLst/>
          </a:prstGeom>
        </p:spPr>
      </p:pic>
      <p:pic>
        <p:nvPicPr>
          <p:cNvPr id="7" name="Picture 3" descr="\\10.53.10.11\lycee\ADMIN\Photos\LOGOS\LOGO AGRICAMPUS\logo AgriCam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39250"/>
            <a:ext cx="864096" cy="701963"/>
          </a:xfrm>
          <a:prstGeom prst="rect">
            <a:avLst/>
          </a:prstGeom>
          <a:noFill/>
        </p:spPr>
      </p:pic>
      <p:pic>
        <p:nvPicPr>
          <p:cNvPr id="8" name="Picture 5" descr="C:\Users\jouanneau\Downloads\EPLEFPA_LOGOTYPE_RVB_Pour_Fond_BLAN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309320"/>
            <a:ext cx="966708" cy="432048"/>
          </a:xfrm>
          <a:prstGeom prst="rect">
            <a:avLst/>
          </a:prstGeom>
          <a:noFill/>
        </p:spPr>
      </p:pic>
      <p:pic>
        <p:nvPicPr>
          <p:cNvPr id="10" name="Picture 7" descr="C:\Users\jouanneau\Downloads\logo_minist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165304"/>
            <a:ext cx="986617" cy="553166"/>
          </a:xfrm>
          <a:prstGeom prst="rect">
            <a:avLst/>
          </a:prstGeom>
          <a:noFill/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85CC6A9-F802-8ED0-2E8C-869FCB24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0156" y="6274184"/>
            <a:ext cx="989389" cy="432048"/>
          </a:xfrm>
          <a:prstGeom prst="rect">
            <a:avLst/>
          </a:prstGeom>
          <a:noFill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484865C-2731-D73F-4A87-63C521F4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430" y="1595404"/>
            <a:ext cx="5910354" cy="593180"/>
          </a:xfrm>
          <a:prstGeom prst="rect">
            <a:avLst/>
          </a:prstGeom>
          <a:noFill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88A168E-AA4A-1E61-5CEB-CBF23964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72" y="2295117"/>
            <a:ext cx="3812761" cy="3359422"/>
          </a:xfrm>
          <a:prstGeom prst="rect">
            <a:avLst/>
          </a:prstGeom>
          <a:noFill/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23BDA9E2-3C65-36B4-511B-FBB16FC8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4722" y="2327265"/>
            <a:ext cx="4321207" cy="3240187"/>
          </a:xfrm>
          <a:prstGeom prst="rect">
            <a:avLst/>
          </a:prstGeom>
          <a:noFill/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4C3A2146-8EFC-DF4A-36EC-3D2B32D577A3}"/>
              </a:ext>
            </a:extLst>
          </p:cNvPr>
          <p:cNvSpPr txBox="1">
            <a:spLocks/>
          </p:cNvSpPr>
          <p:nvPr/>
        </p:nvSpPr>
        <p:spPr>
          <a:xfrm>
            <a:off x="467543" y="404665"/>
            <a:ext cx="66247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rgbClr val="4A765E"/>
                </a:solidFill>
                <a:latin typeface="Palatino" pitchFamily="18" charset="0"/>
              </a:rPr>
              <a:t>L’accès  la plateforme </a:t>
            </a:r>
            <a:br>
              <a:rPr lang="fr-FR" sz="3200" dirty="0">
                <a:solidFill>
                  <a:srgbClr val="4A765E"/>
                </a:solidFill>
                <a:latin typeface="Palatino" pitchFamily="18" charset="0"/>
              </a:rPr>
            </a:br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Palatino" pitchFamily="18" charset="0"/>
              </a:rPr>
              <a:t>à partir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Palatino" pitchFamily="18" charset="0"/>
              </a:rPr>
              <a:t>du 26 mai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Palatino" pitchFamily="18" charset="0"/>
              </a:rPr>
              <a:t>2026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5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844" y="566797"/>
            <a:ext cx="6990476" cy="701963"/>
          </a:xfrm>
        </p:spPr>
        <p:txBody>
          <a:bodyPr>
            <a:noAutofit/>
          </a:bodyPr>
          <a:lstStyle/>
          <a:p>
            <a:pPr algn="l"/>
            <a:r>
              <a:rPr lang="fr-FR" sz="3600" dirty="0">
                <a:solidFill>
                  <a:srgbClr val="4A765E"/>
                </a:solidFill>
                <a:latin typeface="Palatino" pitchFamily="18" charset="0"/>
              </a:rPr>
              <a:t>Trouver les formations d’AgriCampus Laval</a:t>
            </a:r>
          </a:p>
        </p:txBody>
      </p:sp>
      <p:pic>
        <p:nvPicPr>
          <p:cNvPr id="5" name="Picture 8" descr="C:\Users\jouanneau\Downloads\Design 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240" y="0"/>
            <a:ext cx="1268760" cy="1268760"/>
          </a:xfrm>
          <a:prstGeom prst="rect">
            <a:avLst/>
          </a:prstGeom>
          <a:noFill/>
        </p:spPr>
      </p:pic>
      <p:pic>
        <p:nvPicPr>
          <p:cNvPr id="6" name="Image 5" descr="logo pays de la lo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289436"/>
            <a:ext cx="720080" cy="392283"/>
          </a:xfrm>
          <a:prstGeom prst="rect">
            <a:avLst/>
          </a:prstGeom>
        </p:spPr>
      </p:pic>
      <p:pic>
        <p:nvPicPr>
          <p:cNvPr id="7" name="Picture 3" descr="\\10.53.10.11\lycee\ADMIN\Photos\LOGOS\LOGO AGRICAMPUS\logo AgriCam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39250"/>
            <a:ext cx="864096" cy="701963"/>
          </a:xfrm>
          <a:prstGeom prst="rect">
            <a:avLst/>
          </a:prstGeom>
          <a:noFill/>
        </p:spPr>
      </p:pic>
      <p:pic>
        <p:nvPicPr>
          <p:cNvPr id="8" name="Picture 5" descr="C:\Users\jouanneau\Downloads\EPLEFPA_LOGOTYPE_RVB_Pour_Fond_BLAN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309320"/>
            <a:ext cx="966708" cy="432048"/>
          </a:xfrm>
          <a:prstGeom prst="rect">
            <a:avLst/>
          </a:prstGeom>
          <a:noFill/>
        </p:spPr>
      </p:pic>
      <p:pic>
        <p:nvPicPr>
          <p:cNvPr id="10" name="Picture 7" descr="C:\Users\jouanneau\Downloads\logo_minist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165304"/>
            <a:ext cx="986617" cy="553166"/>
          </a:xfrm>
          <a:prstGeom prst="rect">
            <a:avLst/>
          </a:prstGeom>
          <a:noFill/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85CC6A9-F802-8ED0-2E8C-869FCB24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0156" y="6274184"/>
            <a:ext cx="989389" cy="432048"/>
          </a:xfrm>
          <a:prstGeom prst="rect">
            <a:avLst/>
          </a:prstGeom>
          <a:noFill/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DB546FC7-FFA9-BFEB-FEF5-800A4E836A50}"/>
              </a:ext>
            </a:extLst>
          </p:cNvPr>
          <p:cNvGrpSpPr/>
          <p:nvPr/>
        </p:nvGrpSpPr>
        <p:grpSpPr>
          <a:xfrm>
            <a:off x="465622" y="1785536"/>
            <a:ext cx="6478014" cy="4112507"/>
            <a:chOff x="1091880" y="1485720"/>
            <a:chExt cx="6478014" cy="4112507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FDF01040-60B0-3CF0-69A4-13318B460AED}"/>
                </a:ext>
              </a:extLst>
            </p:cNvPr>
            <p:cNvGrpSpPr/>
            <p:nvPr/>
          </p:nvGrpSpPr>
          <p:grpSpPr>
            <a:xfrm>
              <a:off x="1091880" y="1485720"/>
              <a:ext cx="6478014" cy="4112507"/>
              <a:chOff x="1063029" y="733155"/>
              <a:chExt cx="6478014" cy="4112507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4296BFDB-CEE0-496B-6108-1D7B76C44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63029" y="733155"/>
                <a:ext cx="6451888" cy="2232140"/>
              </a:xfrm>
              <a:prstGeom prst="rect">
                <a:avLst/>
              </a:prstGeom>
            </p:spPr>
          </p:pic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666C9AB5-C458-2CB0-E5A4-179068906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9155" y="2947877"/>
                <a:ext cx="6451888" cy="1897785"/>
              </a:xfrm>
              <a:prstGeom prst="rect">
                <a:avLst/>
              </a:prstGeom>
            </p:spPr>
          </p:pic>
        </p:grpSp>
        <p:sp>
          <p:nvSpPr>
            <p:cNvPr id="17" name="Rectangle à coins arrondis 3">
              <a:extLst>
                <a:ext uri="{FF2B5EF4-FFF2-40B4-BE49-F238E27FC236}">
                  <a16:creationId xmlns:a16="http://schemas.microsoft.com/office/drawing/2014/main" id="{39C690FC-D8EA-DBC5-8E94-29F9D42EF1E1}"/>
                </a:ext>
              </a:extLst>
            </p:cNvPr>
            <p:cNvSpPr/>
            <p:nvPr/>
          </p:nvSpPr>
          <p:spPr>
            <a:xfrm>
              <a:off x="1971675" y="3829050"/>
              <a:ext cx="704850" cy="2381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71F682F2-35A9-3B81-9C22-14790F35B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4439" y="3375058"/>
              <a:ext cx="916813" cy="296075"/>
            </a:xfrm>
            <a:prstGeom prst="rect">
              <a:avLst/>
            </a:prstGeom>
          </p:spPr>
        </p:pic>
        <p:sp>
          <p:nvSpPr>
            <p:cNvPr id="19" name="Rectangle à coins arrondis 12">
              <a:extLst>
                <a:ext uri="{FF2B5EF4-FFF2-40B4-BE49-F238E27FC236}">
                  <a16:creationId xmlns:a16="http://schemas.microsoft.com/office/drawing/2014/main" id="{137CFCC2-F332-4E4F-D4E1-6D7D57D2AC04}"/>
                </a:ext>
              </a:extLst>
            </p:cNvPr>
            <p:cNvSpPr/>
            <p:nvPr/>
          </p:nvSpPr>
          <p:spPr>
            <a:xfrm>
              <a:off x="4743449" y="3394108"/>
              <a:ext cx="1552575" cy="21256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0" name="Rectangle à coins arrondis 14">
              <a:extLst>
                <a:ext uri="{FF2B5EF4-FFF2-40B4-BE49-F238E27FC236}">
                  <a16:creationId xmlns:a16="http://schemas.microsoft.com/office/drawing/2014/main" id="{7BD90C51-373E-8426-617E-6F43973024DB}"/>
                </a:ext>
              </a:extLst>
            </p:cNvPr>
            <p:cNvSpPr/>
            <p:nvPr/>
          </p:nvSpPr>
          <p:spPr>
            <a:xfrm>
              <a:off x="3495705" y="3404032"/>
              <a:ext cx="704850" cy="2381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sp>
        <p:nvSpPr>
          <p:cNvPr id="9" name="ZoneTexte 18">
            <a:extLst>
              <a:ext uri="{FF2B5EF4-FFF2-40B4-BE49-F238E27FC236}">
                <a16:creationId xmlns:a16="http://schemas.microsoft.com/office/drawing/2014/main" id="{48908C7F-E34F-62BD-0ABD-9975844AE39D}"/>
              </a:ext>
            </a:extLst>
          </p:cNvPr>
          <p:cNvSpPr txBox="1"/>
          <p:nvPr/>
        </p:nvSpPr>
        <p:spPr>
          <a:xfrm>
            <a:off x="5621759" y="1295453"/>
            <a:ext cx="2568633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Pour nous</a:t>
            </a:r>
            <a:r>
              <a:rPr lang="fr-FR" dirty="0"/>
              <a:t>: </a:t>
            </a:r>
          </a:p>
          <a:p>
            <a:endParaRPr lang="fr-FR" dirty="0"/>
          </a:p>
          <a:p>
            <a:r>
              <a:rPr lang="fr-FR" dirty="0"/>
              <a:t>AGRICAMPUS Laval</a:t>
            </a:r>
          </a:p>
          <a:p>
            <a:r>
              <a:rPr lang="fr-FR" dirty="0"/>
              <a:t>Siret: 195 300 819 000 16</a:t>
            </a:r>
          </a:p>
          <a:p>
            <a:r>
              <a:rPr lang="fr-FR" dirty="0"/>
              <a:t>UAI: 0530081A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3098217-9627-6FB4-7254-F6D4B4E8B808}"/>
              </a:ext>
            </a:extLst>
          </p:cNvPr>
          <p:cNvCxnSpPr/>
          <p:nvPr/>
        </p:nvCxnSpPr>
        <p:spPr>
          <a:xfrm flipH="1">
            <a:off x="3591714" y="1822393"/>
            <a:ext cx="2019270" cy="1955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D9C6031-BE30-7219-02CF-ED85C2EADF56}"/>
              </a:ext>
            </a:extLst>
          </p:cNvPr>
          <p:cNvSpPr/>
          <p:nvPr/>
        </p:nvSpPr>
        <p:spPr>
          <a:xfrm>
            <a:off x="1411548" y="4175131"/>
            <a:ext cx="583474" cy="13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D076B-AB40-100D-CD34-630AA4046029}"/>
              </a:ext>
            </a:extLst>
          </p:cNvPr>
          <p:cNvSpPr/>
          <p:nvPr/>
        </p:nvSpPr>
        <p:spPr>
          <a:xfrm>
            <a:off x="4163456" y="3739703"/>
            <a:ext cx="1445623" cy="139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ZoneTexte 23">
            <a:extLst>
              <a:ext uri="{FF2B5EF4-FFF2-40B4-BE49-F238E27FC236}">
                <a16:creationId xmlns:a16="http://schemas.microsoft.com/office/drawing/2014/main" id="{31D54E9A-05B4-9DA1-7DEE-BCCF06BE2E7B}"/>
              </a:ext>
            </a:extLst>
          </p:cNvPr>
          <p:cNvSpPr txBox="1"/>
          <p:nvPr/>
        </p:nvSpPr>
        <p:spPr>
          <a:xfrm>
            <a:off x="1263502" y="4122880"/>
            <a:ext cx="128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MAYENNE</a:t>
            </a:r>
          </a:p>
        </p:txBody>
      </p:sp>
      <p:sp>
        <p:nvSpPr>
          <p:cNvPr id="15" name="ZoneTexte 24">
            <a:extLst>
              <a:ext uri="{FF2B5EF4-FFF2-40B4-BE49-F238E27FC236}">
                <a16:creationId xmlns:a16="http://schemas.microsoft.com/office/drawing/2014/main" id="{A0D0D773-4676-27EE-0995-C0A2E574413C}"/>
              </a:ext>
            </a:extLst>
          </p:cNvPr>
          <p:cNvSpPr txBox="1"/>
          <p:nvPr/>
        </p:nvSpPr>
        <p:spPr>
          <a:xfrm>
            <a:off x="4206999" y="3670035"/>
            <a:ext cx="98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Laval</a:t>
            </a:r>
          </a:p>
        </p:txBody>
      </p:sp>
    </p:spTree>
    <p:extLst>
      <p:ext uri="{BB962C8B-B14F-4D97-AF65-F5344CB8AC3E}">
        <p14:creationId xmlns:p14="http://schemas.microsoft.com/office/powerpoint/2010/main" val="307393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8702"/>
            <a:ext cx="6779096" cy="701963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rgbClr val="4A765E"/>
                </a:solidFill>
                <a:latin typeface="Palatino" pitchFamily="18" charset="0"/>
              </a:rPr>
              <a:t>Nos formations professionnelles</a:t>
            </a:r>
          </a:p>
        </p:txBody>
      </p:sp>
      <p:pic>
        <p:nvPicPr>
          <p:cNvPr id="5" name="Picture 8" descr="C:\Users\jouanneau\Downloads\Design 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240" y="0"/>
            <a:ext cx="1268760" cy="1268760"/>
          </a:xfrm>
          <a:prstGeom prst="rect">
            <a:avLst/>
          </a:prstGeom>
          <a:noFill/>
        </p:spPr>
      </p:pic>
      <p:pic>
        <p:nvPicPr>
          <p:cNvPr id="6" name="Image 5" descr="logo pays de la lo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289436"/>
            <a:ext cx="720080" cy="392283"/>
          </a:xfrm>
          <a:prstGeom prst="rect">
            <a:avLst/>
          </a:prstGeom>
        </p:spPr>
      </p:pic>
      <p:pic>
        <p:nvPicPr>
          <p:cNvPr id="7" name="Picture 3" descr="\\10.53.10.11\lycee\ADMIN\Photos\LOGOS\LOGO AGRICAMPUS\logo AgriCam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39250"/>
            <a:ext cx="864096" cy="701963"/>
          </a:xfrm>
          <a:prstGeom prst="rect">
            <a:avLst/>
          </a:prstGeom>
          <a:noFill/>
        </p:spPr>
      </p:pic>
      <p:pic>
        <p:nvPicPr>
          <p:cNvPr id="8" name="Picture 5" descr="C:\Users\jouanneau\Downloads\EPLEFPA_LOGOTYPE_RVB_Pour_Fond_BLAN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309320"/>
            <a:ext cx="966708" cy="432048"/>
          </a:xfrm>
          <a:prstGeom prst="rect">
            <a:avLst/>
          </a:prstGeom>
          <a:noFill/>
        </p:spPr>
      </p:pic>
      <p:pic>
        <p:nvPicPr>
          <p:cNvPr id="10" name="Picture 7" descr="C:\Users\jouanneau\Downloads\logo_minist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165304"/>
            <a:ext cx="986617" cy="553166"/>
          </a:xfrm>
          <a:prstGeom prst="rect">
            <a:avLst/>
          </a:prstGeom>
          <a:noFill/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85CC6A9-F802-8ED0-2E8C-869FCB24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0156" y="6274184"/>
            <a:ext cx="989389" cy="432048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395400"/>
            <a:ext cx="8668385" cy="41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ouanneau\Downloads\Design 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240" y="0"/>
            <a:ext cx="1268760" cy="1268760"/>
          </a:xfrm>
          <a:prstGeom prst="rect">
            <a:avLst/>
          </a:prstGeom>
          <a:noFill/>
        </p:spPr>
      </p:pic>
      <p:pic>
        <p:nvPicPr>
          <p:cNvPr id="6" name="Image 5" descr="logo pays de la lo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289436"/>
            <a:ext cx="720080" cy="392283"/>
          </a:xfrm>
          <a:prstGeom prst="rect">
            <a:avLst/>
          </a:prstGeom>
        </p:spPr>
      </p:pic>
      <p:pic>
        <p:nvPicPr>
          <p:cNvPr id="7" name="Picture 3" descr="\\10.53.10.11\lycee\ADMIN\Photos\LOGOS\LOGO AGRICAMPUS\logo AgriCam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39250"/>
            <a:ext cx="864096" cy="701963"/>
          </a:xfrm>
          <a:prstGeom prst="rect">
            <a:avLst/>
          </a:prstGeom>
          <a:noFill/>
        </p:spPr>
      </p:pic>
      <p:pic>
        <p:nvPicPr>
          <p:cNvPr id="8" name="Picture 5" descr="C:\Users\jouanneau\Downloads\EPLEFPA_LOGOTYPE_RVB_Pour_Fond_BLAN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309320"/>
            <a:ext cx="966708" cy="432048"/>
          </a:xfrm>
          <a:prstGeom prst="rect">
            <a:avLst/>
          </a:prstGeom>
          <a:noFill/>
        </p:spPr>
      </p:pic>
      <p:pic>
        <p:nvPicPr>
          <p:cNvPr id="10" name="Picture 7" descr="C:\Users\jouanneau\Downloads\logo_minist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165304"/>
            <a:ext cx="986617" cy="553166"/>
          </a:xfrm>
          <a:prstGeom prst="rect">
            <a:avLst/>
          </a:prstGeom>
          <a:noFill/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85CC6A9-F802-8ED0-2E8C-869FCB24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0156" y="6274184"/>
            <a:ext cx="989389" cy="43204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6D4228-5C5F-C4CE-FE39-1A8EA8D4AB60}"/>
              </a:ext>
            </a:extLst>
          </p:cNvPr>
          <p:cNvSpPr/>
          <p:nvPr/>
        </p:nvSpPr>
        <p:spPr>
          <a:xfrm>
            <a:off x="631901" y="873701"/>
            <a:ext cx="7639050" cy="33547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4A765E"/>
                </a:solidFill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Je vous remercie de votre intérêt, de votre confiance en notre établissement et de votre soutien financier qui nous permettra de poursuivre des enseignements de qualité au plus près des professionnels.</a:t>
            </a:r>
          </a:p>
          <a:p>
            <a:endParaRPr lang="fr-FR" sz="2000" dirty="0">
              <a:solidFill>
                <a:srgbClr val="4A765E"/>
              </a:solidFill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4A765E"/>
                </a:solidFill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Mon équipe et moi-même sommes à votre disposition pour tout complément d’information.</a:t>
            </a:r>
          </a:p>
          <a:p>
            <a:endParaRPr lang="fr-FR" sz="1600" dirty="0">
              <a:solidFill>
                <a:srgbClr val="4A765E"/>
              </a:solidFill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600" dirty="0">
              <a:solidFill>
                <a:srgbClr val="4A765E"/>
              </a:solidFill>
              <a:latin typeface="Palati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sz="1600" dirty="0">
                <a:solidFill>
                  <a:srgbClr val="4A765E"/>
                </a:solidFill>
                <a:latin typeface="Palatino"/>
              </a:rPr>
              <a:t>David Tronchet</a:t>
            </a:r>
          </a:p>
          <a:p>
            <a:pPr algn="r"/>
            <a:r>
              <a:rPr lang="fr-FR" sz="1600" dirty="0">
                <a:solidFill>
                  <a:srgbClr val="4A765E"/>
                </a:solidFill>
                <a:latin typeface="Palatino"/>
                <a:cs typeface="Times New Roman" panose="02020603050405020304" pitchFamily="18" charset="0"/>
              </a:rPr>
              <a:t>Directeur AGRICAMPUS Laval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330C79-996D-7B0C-8AEE-DA2AD65D0867}"/>
              </a:ext>
            </a:extLst>
          </p:cNvPr>
          <p:cNvSpPr/>
          <p:nvPr/>
        </p:nvSpPr>
        <p:spPr>
          <a:xfrm>
            <a:off x="611560" y="4618094"/>
            <a:ext cx="763905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4A765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Thomas.dubois2@educagri.fr</a:t>
            </a:r>
            <a:endParaRPr lang="fr-FR" dirty="0">
              <a:solidFill>
                <a:srgbClr val="4A765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rgbClr val="4A765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4A76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02 43 26 82 59</a:t>
            </a:r>
            <a:endParaRPr lang="fr-FR" sz="1400" dirty="0">
              <a:solidFill>
                <a:srgbClr val="4A765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33A842-D239-CF9C-03BB-E7330C86E45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8790" y="4638962"/>
            <a:ext cx="896983" cy="8969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825276-8612-EA88-3193-449D02E632E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320" y="4647671"/>
            <a:ext cx="844731" cy="8447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32DB33E-32B2-E01C-0417-2D35043602E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4638962"/>
            <a:ext cx="870857" cy="8708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7438568-3543-50E9-0A25-ADEB7B850E1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60298" y="4647671"/>
            <a:ext cx="896983" cy="8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91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94</Words>
  <Application>Microsoft Office PowerPoint</Application>
  <PresentationFormat>Affichage à l'écran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Palatino</vt:lpstr>
      <vt:lpstr>Times New Roman</vt:lpstr>
      <vt:lpstr>Thème Office</vt:lpstr>
      <vt:lpstr>Taxe  d’apprentissage  2026</vt:lpstr>
      <vt:lpstr>Calendrier de la plateforme</vt:lpstr>
      <vt:lpstr>L’accès à la plateforme  à partir du 26 mai 2026</vt:lpstr>
      <vt:lpstr>Présentation PowerPoint</vt:lpstr>
      <vt:lpstr>Trouver les formations d’AgriCampus Laval</vt:lpstr>
      <vt:lpstr>Nos formations professionnelles</vt:lpstr>
      <vt:lpstr>Présentation PowerPoint</vt:lpstr>
    </vt:vector>
  </TitlesOfParts>
  <Company>CRPDLL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jouanneau</dc:creator>
  <cp:lastModifiedBy>Lolita Chauvel</cp:lastModifiedBy>
  <cp:revision>20</cp:revision>
  <cp:lastPrinted>2026-05-22T14:39:17Z</cp:lastPrinted>
  <dcterms:created xsi:type="dcterms:W3CDTF">2023-11-17T14:56:57Z</dcterms:created>
  <dcterms:modified xsi:type="dcterms:W3CDTF">2026-05-22T15:07:07Z</dcterms:modified>
</cp:coreProperties>
</file>